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76"/>
  </p:notesMasterIdLst>
  <p:sldIdLst>
    <p:sldId id="404" r:id="rId2"/>
    <p:sldId id="650" r:id="rId3"/>
    <p:sldId id="522" r:id="rId4"/>
    <p:sldId id="523" r:id="rId5"/>
    <p:sldId id="533" r:id="rId6"/>
    <p:sldId id="527" r:id="rId7"/>
    <p:sldId id="528" r:id="rId8"/>
    <p:sldId id="555" r:id="rId9"/>
    <p:sldId id="532" r:id="rId10"/>
    <p:sldId id="520" r:id="rId11"/>
    <p:sldId id="515" r:id="rId12"/>
    <p:sldId id="534" r:id="rId13"/>
    <p:sldId id="535" r:id="rId14"/>
    <p:sldId id="651" r:id="rId15"/>
    <p:sldId id="537" r:id="rId16"/>
    <p:sldId id="643" r:id="rId17"/>
    <p:sldId id="479" r:id="rId18"/>
    <p:sldId id="614" r:id="rId19"/>
    <p:sldId id="536" r:id="rId20"/>
    <p:sldId id="649" r:id="rId21"/>
    <p:sldId id="542" r:id="rId22"/>
    <p:sldId id="538" r:id="rId23"/>
    <p:sldId id="543" r:id="rId24"/>
    <p:sldId id="485" r:id="rId25"/>
    <p:sldId id="488" r:id="rId26"/>
    <p:sldId id="556" r:id="rId27"/>
    <p:sldId id="557" r:id="rId28"/>
    <p:sldId id="544" r:id="rId29"/>
    <p:sldId id="465" r:id="rId30"/>
    <p:sldId id="646" r:id="rId31"/>
    <p:sldId id="558" r:id="rId32"/>
    <p:sldId id="539" r:id="rId33"/>
    <p:sldId id="613" r:id="rId34"/>
    <p:sldId id="616" r:id="rId35"/>
    <p:sldId id="652" r:id="rId36"/>
    <p:sldId id="617" r:id="rId37"/>
    <p:sldId id="620" r:id="rId38"/>
    <p:sldId id="621" r:id="rId39"/>
    <p:sldId id="622" r:id="rId40"/>
    <p:sldId id="487" r:id="rId41"/>
    <p:sldId id="623" r:id="rId42"/>
    <p:sldId id="624" r:id="rId43"/>
    <p:sldId id="625" r:id="rId44"/>
    <p:sldId id="626" r:id="rId45"/>
    <p:sldId id="627" r:id="rId46"/>
    <p:sldId id="628" r:id="rId47"/>
    <p:sldId id="629" r:id="rId48"/>
    <p:sldId id="630" r:id="rId49"/>
    <p:sldId id="631" r:id="rId50"/>
    <p:sldId id="632" r:id="rId51"/>
    <p:sldId id="633" r:id="rId52"/>
    <p:sldId id="634" r:id="rId53"/>
    <p:sldId id="635" r:id="rId54"/>
    <p:sldId id="480" r:id="rId55"/>
    <p:sldId id="619" r:id="rId56"/>
    <p:sldId id="618" r:id="rId57"/>
    <p:sldId id="636" r:id="rId58"/>
    <p:sldId id="637" r:id="rId59"/>
    <p:sldId id="640" r:id="rId60"/>
    <p:sldId id="638" r:id="rId61"/>
    <p:sldId id="641" r:id="rId62"/>
    <p:sldId id="585" r:id="rId63"/>
    <p:sldId id="472" r:id="rId64"/>
    <p:sldId id="553" r:id="rId65"/>
    <p:sldId id="541" r:id="rId66"/>
    <p:sldId id="476" r:id="rId67"/>
    <p:sldId id="468" r:id="rId68"/>
    <p:sldId id="370" r:id="rId69"/>
    <p:sldId id="512" r:id="rId70"/>
    <p:sldId id="540" r:id="rId71"/>
    <p:sldId id="498" r:id="rId72"/>
    <p:sldId id="644" r:id="rId73"/>
    <p:sldId id="645" r:id="rId74"/>
    <p:sldId id="550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072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3BEC046-97BD-4C96-8C50-845A3942C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C2D3B10-1EA2-4E00-BA27-D48C37B0488B}" type="slidenum">
              <a:rPr lang="en-US" sz="1200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2B174-BC63-4EBC-810B-C278EBA2269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18</a:t>
            </a:fld>
            <a:endParaRPr lang="en-US" sz="1200" b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46767FA-8743-4D9C-A803-D3DBAFE25197}" type="slidenum">
              <a:rPr lang="en-US" sz="1200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20</a:t>
            </a:fld>
            <a:endParaRPr lang="en-US" sz="1200" b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BD7A0-8CC0-40E1-9A52-6C90D67581CB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7169C-015D-4C5F-9C72-4F852F9FFD6F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33</a:t>
            </a:fld>
            <a:endParaRPr lang="en-US" sz="1200" b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D96B77FF-A069-4B5C-B427-C88AE7784745}" type="slidenum">
              <a:rPr lang="en-US" sz="1200" smtClean="0">
                <a:latin typeface="Times New Roman" pitchFamily="18" charset="0"/>
              </a:rPr>
              <a:pPr/>
              <a:t>34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5BE253A0-9C51-477F-8B2F-7F1360CB4463}" type="slidenum">
              <a:rPr lang="en-US" sz="1200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FB2A806-8555-434D-BEB3-A387648B4E1B}" type="slidenum">
              <a:rPr lang="en-US" sz="1200" smtClean="0">
                <a:latin typeface="Times New Roman" pitchFamily="18" charset="0"/>
              </a:rPr>
              <a:pPr/>
              <a:t>36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17948E00-72A5-4786-A7B9-FB2C9E7D410C}" type="slidenum">
              <a:rPr lang="en-US" sz="1200" smtClean="0">
                <a:latin typeface="Times New Roman" pitchFamily="18" charset="0"/>
              </a:rPr>
              <a:pPr/>
              <a:t>37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D082EF2A-FBF9-44D8-9ED7-365D37D82A11}" type="slidenum">
              <a:rPr lang="en-US" sz="1200" smtClean="0">
                <a:latin typeface="Times New Roman" pitchFamily="18" charset="0"/>
              </a:rPr>
              <a:pPr/>
              <a:t>38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15FA031-9388-4C30-BACE-C6969E09AACF}" type="slidenum">
              <a:rPr lang="en-US" sz="1200" smtClean="0">
                <a:latin typeface="Times New Roman" pitchFamily="18" charset="0"/>
              </a:rPr>
              <a:pPr/>
              <a:t>39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7620A457-A5BD-4076-9650-6B5EB986A92D}" type="slidenum">
              <a:rPr lang="en-US" sz="1200" smtClean="0">
                <a:latin typeface="Times New Roman" pitchFamily="18" charset="0"/>
              </a:rPr>
              <a:pPr/>
              <a:t>41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1CCA4359-199B-4209-9FED-5650E690DD15}" type="slidenum">
              <a:rPr lang="en-US" sz="1200" smtClean="0">
                <a:latin typeface="Times New Roman" pitchFamily="18" charset="0"/>
              </a:rPr>
              <a:pPr/>
              <a:t>42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048307D-E659-4E5C-BD4D-EB2C1A125F17}" type="slidenum">
              <a:rPr lang="en-US" sz="1200" smtClean="0">
                <a:latin typeface="Times New Roman" pitchFamily="18" charset="0"/>
              </a:rPr>
              <a:pPr/>
              <a:t>43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57FFE67-DE2E-4092-B696-8DA926AD971A}" type="slidenum">
              <a:rPr lang="en-US" sz="1200" smtClean="0">
                <a:latin typeface="Times New Roman" pitchFamily="18" charset="0"/>
              </a:rPr>
              <a:pPr/>
              <a:t>44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6D968BD-590B-4E04-B6B0-A0D4B9219E82}" type="slidenum">
              <a:rPr lang="en-US" sz="1200" smtClean="0">
                <a:latin typeface="Times New Roman" pitchFamily="18" charset="0"/>
              </a:rPr>
              <a:pPr/>
              <a:t>45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F9EE897-69DD-4F67-9A40-633FDA0FC47D}" type="slidenum">
              <a:rPr lang="en-US" sz="1200" smtClean="0">
                <a:latin typeface="Times New Roman" pitchFamily="18" charset="0"/>
              </a:rPr>
              <a:pPr/>
              <a:t>46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03AE317-1664-4A02-845E-67B635115C6C}" type="slidenum">
              <a:rPr lang="en-US" sz="1200" smtClean="0">
                <a:latin typeface="Times New Roman" pitchFamily="18" charset="0"/>
              </a:rPr>
              <a:pPr/>
              <a:t>47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F7A0499-871E-44F2-B81B-C20BD69D3326}" type="slidenum">
              <a:rPr lang="en-US" sz="1200" smtClean="0">
                <a:latin typeface="Times New Roman" pitchFamily="18" charset="0"/>
              </a:rPr>
              <a:pPr/>
              <a:t>48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F068F27D-02F9-4CC2-8B9F-4A2A58936C51}" type="slidenum">
              <a:rPr lang="en-US" sz="1200" smtClean="0">
                <a:latin typeface="Times New Roman" pitchFamily="18" charset="0"/>
              </a:rPr>
              <a:pPr/>
              <a:t>49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BC91C8D9-8140-40CD-8C94-CF7F4CDC91C9}" type="slidenum">
              <a:rPr lang="en-US" sz="1200" smtClean="0">
                <a:latin typeface="Times New Roman" pitchFamily="18" charset="0"/>
              </a:rPr>
              <a:pPr/>
              <a:t>50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03F45B6A-3914-410C-97FC-C3EF6D9DB0FA}" type="slidenum">
              <a:rPr lang="en-US" sz="1200" smtClean="0">
                <a:latin typeface="Times New Roman" pitchFamily="18" charset="0"/>
              </a:rPr>
              <a:pPr/>
              <a:t>51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E2B39846-A675-499F-9C2C-849D867FF739}" type="slidenum">
              <a:rPr lang="en-US" sz="1200" smtClean="0">
                <a:latin typeface="Times New Roman" pitchFamily="18" charset="0"/>
              </a:rPr>
              <a:pPr/>
              <a:t>52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37C368FE-4E24-4BD2-99AB-D57ADFD52F5B}" type="slidenum">
              <a:rPr lang="en-US" sz="1200" smtClean="0">
                <a:latin typeface="Times New Roman" pitchFamily="18" charset="0"/>
              </a:rPr>
              <a:pPr/>
              <a:t>53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D3856-2206-42F7-87D9-AC2BC4A4132A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F79F0BBF-F38C-46A2-A00F-3405B8451D66}" type="slidenum">
              <a:rPr lang="en-US" sz="1200" smtClean="0">
                <a:latin typeface="Times New Roman" pitchFamily="18" charset="0"/>
              </a:rPr>
              <a:pPr/>
              <a:t>55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75F715F6-D100-4A9B-A4F6-324EC8D12E85}" type="slidenum">
              <a:rPr lang="en-US" sz="1200" smtClean="0">
                <a:latin typeface="Times New Roman" pitchFamily="18" charset="0"/>
              </a:rPr>
              <a:pPr/>
              <a:t>56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85A2627-B174-4814-AF1D-22B2D12588ED}" type="slidenum">
              <a:rPr lang="en-US" sz="1200" smtClean="0">
                <a:latin typeface="Times New Roman" pitchFamily="18" charset="0"/>
              </a:rPr>
              <a:pPr/>
              <a:t>57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A9BA887D-3424-44FE-B79C-AC13E64072E9}" type="slidenum">
              <a:rPr lang="en-US" sz="1200" smtClean="0">
                <a:latin typeface="Times New Roman" pitchFamily="18" charset="0"/>
              </a:rPr>
              <a:pPr/>
              <a:t>58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B4799FCD-DA9B-4C81-8E37-74B063C1596F}" type="slidenum">
              <a:rPr lang="en-US" sz="1200" smtClean="0">
                <a:latin typeface="Times New Roman" pitchFamily="18" charset="0"/>
              </a:rPr>
              <a:pPr/>
              <a:t>59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6C94E0E4-C15F-4283-A11C-B5520281A0EF}" type="slidenum">
              <a:rPr lang="en-US" sz="1200" smtClean="0">
                <a:latin typeface="Times New Roman" pitchFamily="18" charset="0"/>
              </a:rPr>
              <a:pPr/>
              <a:t>60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61</a:t>
            </a:fld>
            <a:endParaRPr lang="en-US" sz="1200" b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42EB2-7545-47B6-90DF-5E38192F8819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7A3FE-0EBA-41AD-90BB-1B6C09B84798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0596A-BC0E-47E5-A64D-12DE412EC2A2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0596A-BC0E-47E5-A64D-12DE412EC2A2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0596A-BC0E-47E5-A64D-12DE412EC2A2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2B174-BC63-4EBC-810B-C278EBA22699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808 w 1429"/>
              <a:gd name="T1" fmla="*/ 283 h 1707"/>
              <a:gd name="T2" fmla="*/ 673 w 1429"/>
              <a:gd name="T3" fmla="*/ 252 h 1707"/>
              <a:gd name="T4" fmla="*/ 654 w 1429"/>
              <a:gd name="T5" fmla="*/ 0 h 1707"/>
              <a:gd name="T6" fmla="*/ 488 w 1429"/>
              <a:gd name="T7" fmla="*/ 13 h 1707"/>
              <a:gd name="T8" fmla="*/ 476 w 1429"/>
              <a:gd name="T9" fmla="*/ 252 h 1707"/>
              <a:gd name="T10" fmla="*/ 365 w 1429"/>
              <a:gd name="T11" fmla="*/ 290 h 1707"/>
              <a:gd name="T12" fmla="*/ 206 w 1429"/>
              <a:gd name="T13" fmla="*/ 86 h 1707"/>
              <a:gd name="T14" fmla="*/ 95 w 1429"/>
              <a:gd name="T15" fmla="*/ 148 h 1707"/>
              <a:gd name="T16" fmla="*/ 200 w 1429"/>
              <a:gd name="T17" fmla="*/ 376 h 1707"/>
              <a:gd name="T18" fmla="*/ 126 w 1429"/>
              <a:gd name="T19" fmla="*/ 450 h 1707"/>
              <a:gd name="T20" fmla="*/ 0 w 1429"/>
              <a:gd name="T21" fmla="*/ 423 h 1707"/>
              <a:gd name="T22" fmla="*/ 0 w 1429"/>
              <a:gd name="T23" fmla="*/ 1273 h 1707"/>
              <a:gd name="T24" fmla="*/ 101 w 1429"/>
              <a:gd name="T25" fmla="*/ 1226 h 1707"/>
              <a:gd name="T26" fmla="*/ 181 w 1429"/>
              <a:gd name="T27" fmla="*/ 1306 h 1707"/>
              <a:gd name="T28" fmla="*/ 70 w 1429"/>
              <a:gd name="T29" fmla="*/ 1509 h 1707"/>
              <a:gd name="T30" fmla="*/ 175 w 1429"/>
              <a:gd name="T31" fmla="*/ 1596 h 1707"/>
              <a:gd name="T32" fmla="*/ 365 w 1429"/>
              <a:gd name="T33" fmla="*/ 1411 h 1707"/>
              <a:gd name="T34" fmla="*/ 476 w 1429"/>
              <a:gd name="T35" fmla="*/ 1448 h 1707"/>
              <a:gd name="T36" fmla="*/ 501 w 1429"/>
              <a:gd name="T37" fmla="*/ 1700 h 1707"/>
              <a:gd name="T38" fmla="*/ 667 w 1429"/>
              <a:gd name="T39" fmla="*/ 1707 h 1707"/>
              <a:gd name="T40" fmla="*/ 685 w 1429"/>
              <a:gd name="T41" fmla="*/ 1442 h 1707"/>
              <a:gd name="T42" fmla="*/ 826 w 1429"/>
              <a:gd name="T43" fmla="*/ 1405 h 1707"/>
              <a:gd name="T44" fmla="*/ 993 w 1429"/>
              <a:gd name="T45" fmla="*/ 1590 h 1707"/>
              <a:gd name="T46" fmla="*/ 1103 w 1429"/>
              <a:gd name="T47" fmla="*/ 1522 h 1707"/>
              <a:gd name="T48" fmla="*/ 993 w 1429"/>
              <a:gd name="T49" fmla="*/ 1300 h 1707"/>
              <a:gd name="T50" fmla="*/ 1067 w 1429"/>
              <a:gd name="T51" fmla="*/ 1207 h 1707"/>
              <a:gd name="T52" fmla="*/ 1288 w 1429"/>
              <a:gd name="T53" fmla="*/ 1312 h 1707"/>
              <a:gd name="T54" fmla="*/ 1355 w 1429"/>
              <a:gd name="T55" fmla="*/ 1196 h 1707"/>
              <a:gd name="T56" fmla="*/ 1153 w 1429"/>
              <a:gd name="T57" fmla="*/ 1047 h 1707"/>
              <a:gd name="T58" fmla="*/ 1177 w 1429"/>
              <a:gd name="T59" fmla="*/ 918 h 1707"/>
              <a:gd name="T60" fmla="*/ 1429 w 1429"/>
              <a:gd name="T61" fmla="*/ 894 h 1707"/>
              <a:gd name="T62" fmla="*/ 1423 w 1429"/>
              <a:gd name="T63" fmla="*/ 764 h 1707"/>
              <a:gd name="T64" fmla="*/ 1171 w 1429"/>
              <a:gd name="T65" fmla="*/ 727 h 1707"/>
              <a:gd name="T66" fmla="*/ 1146 w 1429"/>
              <a:gd name="T67" fmla="*/ 629 h 1707"/>
              <a:gd name="T68" fmla="*/ 1349 w 1429"/>
              <a:gd name="T69" fmla="*/ 487 h 1707"/>
              <a:gd name="T70" fmla="*/ 1282 w 1429"/>
              <a:gd name="T71" fmla="*/ 370 h 1707"/>
              <a:gd name="T72" fmla="*/ 1054 w 1429"/>
              <a:gd name="T73" fmla="*/ 462 h 1707"/>
              <a:gd name="T74" fmla="*/ 980 w 1429"/>
              <a:gd name="T75" fmla="*/ 388 h 1707"/>
              <a:gd name="T76" fmla="*/ 1097 w 1429"/>
              <a:gd name="T77" fmla="*/ 173 h 1707"/>
              <a:gd name="T78" fmla="*/ 986 w 1429"/>
              <a:gd name="T79" fmla="*/ 105 h 1707"/>
              <a:gd name="T80" fmla="*/ 808 w 1429"/>
              <a:gd name="T81" fmla="*/ 283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335 w 528"/>
              <a:gd name="T1" fmla="*/ 56 h 496"/>
              <a:gd name="T2" fmla="*/ 293 w 528"/>
              <a:gd name="T3" fmla="*/ 46 h 496"/>
              <a:gd name="T4" fmla="*/ 288 w 528"/>
              <a:gd name="T5" fmla="*/ 0 h 496"/>
              <a:gd name="T6" fmla="*/ 238 w 528"/>
              <a:gd name="T7" fmla="*/ 0 h 496"/>
              <a:gd name="T8" fmla="*/ 232 w 528"/>
              <a:gd name="T9" fmla="*/ 46 h 496"/>
              <a:gd name="T10" fmla="*/ 198 w 528"/>
              <a:gd name="T11" fmla="*/ 58 h 496"/>
              <a:gd name="T12" fmla="*/ 146 w 528"/>
              <a:gd name="T13" fmla="*/ 0 h 496"/>
              <a:gd name="T14" fmla="*/ 114 w 528"/>
              <a:gd name="T15" fmla="*/ 14 h 496"/>
              <a:gd name="T16" fmla="*/ 147 w 528"/>
              <a:gd name="T17" fmla="*/ 84 h 496"/>
              <a:gd name="T18" fmla="*/ 124 w 528"/>
              <a:gd name="T19" fmla="*/ 107 h 496"/>
              <a:gd name="T20" fmla="*/ 50 w 528"/>
              <a:gd name="T21" fmla="*/ 81 h 496"/>
              <a:gd name="T22" fmla="*/ 32 w 528"/>
              <a:gd name="T23" fmla="*/ 109 h 496"/>
              <a:gd name="T24" fmla="*/ 90 w 528"/>
              <a:gd name="T25" fmla="*/ 159 h 496"/>
              <a:gd name="T26" fmla="*/ 80 w 528"/>
              <a:gd name="T27" fmla="*/ 197 h 496"/>
              <a:gd name="T28" fmla="*/ 2 w 528"/>
              <a:gd name="T29" fmla="*/ 202 h 496"/>
              <a:gd name="T30" fmla="*/ 0 w 528"/>
              <a:gd name="T31" fmla="*/ 244 h 496"/>
              <a:gd name="T32" fmla="*/ 80 w 528"/>
              <a:gd name="T33" fmla="*/ 256 h 496"/>
              <a:gd name="T34" fmla="*/ 88 w 528"/>
              <a:gd name="T35" fmla="*/ 292 h 496"/>
              <a:gd name="T36" fmla="*/ 29 w 528"/>
              <a:gd name="T37" fmla="*/ 345 h 496"/>
              <a:gd name="T38" fmla="*/ 50 w 528"/>
              <a:gd name="T39" fmla="*/ 378 h 496"/>
              <a:gd name="T40" fmla="*/ 116 w 528"/>
              <a:gd name="T41" fmla="*/ 347 h 496"/>
              <a:gd name="T42" fmla="*/ 141 w 528"/>
              <a:gd name="T43" fmla="*/ 372 h 496"/>
              <a:gd name="T44" fmla="*/ 107 w 528"/>
              <a:gd name="T45" fmla="*/ 435 h 496"/>
              <a:gd name="T46" fmla="*/ 139 w 528"/>
              <a:gd name="T47" fmla="*/ 462 h 496"/>
              <a:gd name="T48" fmla="*/ 198 w 528"/>
              <a:gd name="T49" fmla="*/ 404 h 496"/>
              <a:gd name="T50" fmla="*/ 232 w 528"/>
              <a:gd name="T51" fmla="*/ 416 h 496"/>
              <a:gd name="T52" fmla="*/ 240 w 528"/>
              <a:gd name="T53" fmla="*/ 494 h 496"/>
              <a:gd name="T54" fmla="*/ 292 w 528"/>
              <a:gd name="T55" fmla="*/ 496 h 496"/>
              <a:gd name="T56" fmla="*/ 297 w 528"/>
              <a:gd name="T57" fmla="*/ 414 h 496"/>
              <a:gd name="T58" fmla="*/ 341 w 528"/>
              <a:gd name="T59" fmla="*/ 403 h 496"/>
              <a:gd name="T60" fmla="*/ 393 w 528"/>
              <a:gd name="T61" fmla="*/ 460 h 496"/>
              <a:gd name="T62" fmla="*/ 427 w 528"/>
              <a:gd name="T63" fmla="*/ 439 h 496"/>
              <a:gd name="T64" fmla="*/ 393 w 528"/>
              <a:gd name="T65" fmla="*/ 370 h 496"/>
              <a:gd name="T66" fmla="*/ 416 w 528"/>
              <a:gd name="T67" fmla="*/ 341 h 496"/>
              <a:gd name="T68" fmla="*/ 484 w 528"/>
              <a:gd name="T69" fmla="*/ 374 h 496"/>
              <a:gd name="T70" fmla="*/ 505 w 528"/>
              <a:gd name="T71" fmla="*/ 338 h 496"/>
              <a:gd name="T72" fmla="*/ 442 w 528"/>
              <a:gd name="T73" fmla="*/ 292 h 496"/>
              <a:gd name="T74" fmla="*/ 450 w 528"/>
              <a:gd name="T75" fmla="*/ 252 h 496"/>
              <a:gd name="T76" fmla="*/ 528 w 528"/>
              <a:gd name="T77" fmla="*/ 244 h 496"/>
              <a:gd name="T78" fmla="*/ 526 w 528"/>
              <a:gd name="T79" fmla="*/ 204 h 496"/>
              <a:gd name="T80" fmla="*/ 448 w 528"/>
              <a:gd name="T81" fmla="*/ 193 h 496"/>
              <a:gd name="T82" fmla="*/ 440 w 528"/>
              <a:gd name="T83" fmla="*/ 162 h 496"/>
              <a:gd name="T84" fmla="*/ 503 w 528"/>
              <a:gd name="T85" fmla="*/ 119 h 496"/>
              <a:gd name="T86" fmla="*/ 482 w 528"/>
              <a:gd name="T87" fmla="*/ 82 h 496"/>
              <a:gd name="T88" fmla="*/ 412 w 528"/>
              <a:gd name="T89" fmla="*/ 111 h 496"/>
              <a:gd name="T90" fmla="*/ 389 w 528"/>
              <a:gd name="T91" fmla="*/ 88 h 496"/>
              <a:gd name="T92" fmla="*/ 425 w 528"/>
              <a:gd name="T93" fmla="*/ 21 h 496"/>
              <a:gd name="T94" fmla="*/ 391 w 528"/>
              <a:gd name="T95" fmla="*/ 0 h 496"/>
              <a:gd name="T96" fmla="*/ 335 w 528"/>
              <a:gd name="T97" fmla="*/ 5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1368 w 2153"/>
              <a:gd name="T1" fmla="*/ 358 h 1321"/>
              <a:gd name="T2" fmla="*/ 1197 w 2153"/>
              <a:gd name="T3" fmla="*/ 318 h 1321"/>
              <a:gd name="T4" fmla="*/ 1173 w 2153"/>
              <a:gd name="T5" fmla="*/ 0 h 1321"/>
              <a:gd name="T6" fmla="*/ 964 w 2153"/>
              <a:gd name="T7" fmla="*/ 16 h 1321"/>
              <a:gd name="T8" fmla="*/ 948 w 2153"/>
              <a:gd name="T9" fmla="*/ 318 h 1321"/>
              <a:gd name="T10" fmla="*/ 808 w 2153"/>
              <a:gd name="T11" fmla="*/ 366 h 1321"/>
              <a:gd name="T12" fmla="*/ 606 w 2153"/>
              <a:gd name="T13" fmla="*/ 109 h 1321"/>
              <a:gd name="T14" fmla="*/ 467 w 2153"/>
              <a:gd name="T15" fmla="*/ 187 h 1321"/>
              <a:gd name="T16" fmla="*/ 599 w 2153"/>
              <a:gd name="T17" fmla="*/ 474 h 1321"/>
              <a:gd name="T18" fmla="*/ 506 w 2153"/>
              <a:gd name="T19" fmla="*/ 568 h 1321"/>
              <a:gd name="T20" fmla="*/ 202 w 2153"/>
              <a:gd name="T21" fmla="*/ 459 h 1321"/>
              <a:gd name="T22" fmla="*/ 132 w 2153"/>
              <a:gd name="T23" fmla="*/ 576 h 1321"/>
              <a:gd name="T24" fmla="*/ 365 w 2153"/>
              <a:gd name="T25" fmla="*/ 778 h 1321"/>
              <a:gd name="T26" fmla="*/ 327 w 2153"/>
              <a:gd name="T27" fmla="*/ 933 h 1321"/>
              <a:gd name="T28" fmla="*/ 7 w 2153"/>
              <a:gd name="T29" fmla="*/ 956 h 1321"/>
              <a:gd name="T30" fmla="*/ 0 w 2153"/>
              <a:gd name="T31" fmla="*/ 1128 h 1321"/>
              <a:gd name="T32" fmla="*/ 327 w 2153"/>
              <a:gd name="T33" fmla="*/ 1174 h 1321"/>
              <a:gd name="T34" fmla="*/ 358 w 2153"/>
              <a:gd name="T35" fmla="*/ 1321 h 1321"/>
              <a:gd name="T36" fmla="*/ 1804 w 2153"/>
              <a:gd name="T37" fmla="*/ 1321 h 1321"/>
              <a:gd name="T38" fmla="*/ 1835 w 2153"/>
              <a:gd name="T39" fmla="*/ 1158 h 1321"/>
              <a:gd name="T40" fmla="*/ 2153 w 2153"/>
              <a:gd name="T41" fmla="*/ 1128 h 1321"/>
              <a:gd name="T42" fmla="*/ 2146 w 2153"/>
              <a:gd name="T43" fmla="*/ 964 h 1321"/>
              <a:gd name="T44" fmla="*/ 1827 w 2153"/>
              <a:gd name="T45" fmla="*/ 917 h 1321"/>
              <a:gd name="T46" fmla="*/ 1795 w 2153"/>
              <a:gd name="T47" fmla="*/ 793 h 1321"/>
              <a:gd name="T48" fmla="*/ 2052 w 2153"/>
              <a:gd name="T49" fmla="*/ 615 h 1321"/>
              <a:gd name="T50" fmla="*/ 1967 w 2153"/>
              <a:gd name="T51" fmla="*/ 467 h 1321"/>
              <a:gd name="T52" fmla="*/ 1679 w 2153"/>
              <a:gd name="T53" fmla="*/ 583 h 1321"/>
              <a:gd name="T54" fmla="*/ 1586 w 2153"/>
              <a:gd name="T55" fmla="*/ 490 h 1321"/>
              <a:gd name="T56" fmla="*/ 1733 w 2153"/>
              <a:gd name="T57" fmla="*/ 218 h 1321"/>
              <a:gd name="T58" fmla="*/ 1593 w 2153"/>
              <a:gd name="T59" fmla="*/ 132 h 1321"/>
              <a:gd name="T60" fmla="*/ 1368 w 2153"/>
              <a:gd name="T61" fmla="*/ 358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D48C712-624D-4E83-9AC7-B19F06F0739E}" type="datetime12">
              <a:rPr lang="en-US"/>
              <a:pPr>
                <a:defRPr/>
              </a:pPr>
              <a:t>8:54 PM</a:t>
            </a:fld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C701A05-1D03-495C-91FA-9CA1C3305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304800"/>
            <a:ext cx="17716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625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676400" y="838200"/>
            <a:ext cx="7010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4000" dirty="0" smtClean="0"/>
              <a:t>Using data for stories</a:t>
            </a:r>
            <a:endParaRPr lang="en-US" sz="3600" dirty="0"/>
          </a:p>
          <a:p>
            <a:pPr algn="ctr">
              <a:spcBef>
                <a:spcPct val="50000"/>
              </a:spcBef>
            </a:pPr>
            <a:endParaRPr lang="en-US" sz="3600" dirty="0">
              <a:latin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</a:endParaRPr>
          </a:p>
        </p:txBody>
      </p:sp>
      <p:pic>
        <p:nvPicPr>
          <p:cNvPr id="6" name="Picture 1027" descr="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676400" y="1965372"/>
            <a:ext cx="71628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2800" dirty="0" smtClean="0"/>
              <a:t>USC</a:t>
            </a:r>
            <a:endParaRPr lang="en-US" sz="2800" dirty="0"/>
          </a:p>
          <a:p>
            <a:pPr algn="ctr"/>
            <a:endParaRPr lang="en-US" sz="2800" dirty="0" smtClean="0"/>
          </a:p>
          <a:p>
            <a:pPr algn="ctr">
              <a:lnSpc>
                <a:spcPct val="100000"/>
              </a:lnSpc>
            </a:pPr>
            <a:r>
              <a:rPr lang="en-US" sz="2800" dirty="0" smtClean="0"/>
              <a:t>Jennifer LaFleur, </a:t>
            </a:r>
            <a:r>
              <a:rPr lang="en-US" sz="2800" dirty="0" err="1" smtClean="0"/>
              <a:t>ProPublica</a:t>
            </a:r>
            <a:endParaRPr lang="en-US" sz="2800" dirty="0" smtClean="0"/>
          </a:p>
          <a:p>
            <a:pPr algn="ctr">
              <a:lnSpc>
                <a:spcPct val="100000"/>
              </a:lnSpc>
            </a:pPr>
            <a:r>
              <a:rPr lang="en-US" sz="2800" dirty="0" smtClean="0">
                <a:solidFill>
                  <a:srgbClr val="EAEAEA"/>
                </a:solidFill>
                <a:latin typeface="Arial Narrow"/>
              </a:rPr>
              <a:t>Coulter </a:t>
            </a:r>
            <a:r>
              <a:rPr lang="en-US" sz="2800" dirty="0">
                <a:solidFill>
                  <a:srgbClr val="EAEAEA"/>
                </a:solidFill>
                <a:latin typeface="Arial Narrow"/>
              </a:rPr>
              <a:t>Jones, The Center </a:t>
            </a:r>
            <a:r>
              <a:rPr lang="en-US" sz="2800" dirty="0">
                <a:solidFill>
                  <a:srgbClr val="EAEAEA"/>
                </a:solidFill>
                <a:latin typeface="Arial Narrow"/>
                <a:ea typeface="Arial Narrow"/>
              </a:rPr>
              <a:t>for</a:t>
            </a:r>
            <a:endParaRPr lang="en-US" sz="2800" dirty="0"/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EAEAEA"/>
                </a:solidFill>
                <a:latin typeface="Arial Narrow"/>
              </a:rPr>
              <a:t> Investigative Reporting</a:t>
            </a:r>
            <a:endParaRPr lang="en-US" sz="2800" dirty="0"/>
          </a:p>
          <a:p>
            <a:pPr algn="ctr">
              <a:lnSpc>
                <a:spcPct val="100000"/>
              </a:lnSpc>
            </a:pPr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32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6172200" y="1752600"/>
            <a:ext cx="26574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/>
              <a:t>California Health Dept. data, Medicare billing data</a:t>
            </a:r>
          </a:p>
          <a:p>
            <a:endParaRPr lang="en-US" dirty="0"/>
          </a:p>
          <a:p>
            <a:r>
              <a:rPr lang="en-US" dirty="0"/>
              <a:t>Findings: Some hospitals had “alarming rates of a Third World nutritional disorder among its Medicare patients.”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3850"/>
            <a:ext cx="573563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323850"/>
            <a:ext cx="2847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kwashiork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33800"/>
            <a:ext cx="3607539" cy="29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1722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6224588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 can make connections you might not be able to make otherwise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74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06742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05600" y="360363"/>
            <a:ext cx="21336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u="sng" dirty="0"/>
              <a:t>Data:</a:t>
            </a:r>
            <a:r>
              <a:rPr lang="en-US" dirty="0"/>
              <a:t> Youth prison workers, criminal convictions and grievance data</a:t>
            </a:r>
          </a:p>
          <a:p>
            <a:pPr eaLnBrk="0" hangingPunct="0"/>
            <a:endParaRPr lang="en-US" u="sng" dirty="0" smtClean="0"/>
          </a:p>
          <a:p>
            <a:pPr eaLnBrk="0" hangingPunct="0"/>
            <a:r>
              <a:rPr lang="en-US" u="sng" dirty="0" smtClean="0"/>
              <a:t>Findings</a:t>
            </a:r>
            <a:r>
              <a:rPr lang="en-US" u="sng" dirty="0"/>
              <a:t>:</a:t>
            </a:r>
            <a:r>
              <a:rPr lang="en-US" dirty="0"/>
              <a:t> Employees with criminal backgrounds were more likely to be accused of abusing inmates.</a:t>
            </a:r>
          </a:p>
        </p:txBody>
      </p:sp>
    </p:spTree>
    <p:extLst>
      <p:ext uri="{BB962C8B-B14F-4D97-AF65-F5344CB8AC3E}">
        <p14:creationId xmlns:p14="http://schemas.microsoft.com/office/powerpoint/2010/main" val="480185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6126480" y="1650960"/>
            <a:ext cx="2743200" cy="4475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EAEAEA"/>
                </a:solidFill>
                <a:latin typeface="Arial Narrow"/>
              </a:rPr>
              <a:t>Findings: Gov. Brown signed dozens of bills that Schwarzenegger had vetoed.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EAEAEA"/>
                </a:solidFill>
                <a:latin typeface="Arial Narrow"/>
              </a:rPr>
              <a:t>Method:  Comparative text analysis of bills, not by sponsor or bill name.</a:t>
            </a:r>
            <a:endParaRPr/>
          </a:p>
        </p:txBody>
      </p:sp>
      <p:pic>
        <p:nvPicPr>
          <p:cNvPr id="10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143760" y="432360"/>
            <a:ext cx="2847600" cy="112356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498960"/>
            <a:ext cx="5394600" cy="57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7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560546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553200" y="685800"/>
            <a:ext cx="2133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u="sng" dirty="0"/>
              <a:t>Data:</a:t>
            </a:r>
            <a:r>
              <a:rPr lang="en-US" dirty="0"/>
              <a:t> </a:t>
            </a:r>
            <a:r>
              <a:rPr lang="en-US" dirty="0" smtClean="0"/>
              <a:t>Federal bridge inspections and stimulus funding.</a:t>
            </a:r>
            <a:endParaRPr lang="en-US" dirty="0"/>
          </a:p>
          <a:p>
            <a:pPr eaLnBrk="0" hangingPunct="0"/>
            <a:endParaRPr lang="en-US" u="sng" dirty="0" smtClean="0"/>
          </a:p>
          <a:p>
            <a:pPr eaLnBrk="0" hangingPunct="0"/>
            <a:r>
              <a:rPr lang="en-US" u="sng" dirty="0" smtClean="0"/>
              <a:t>Findings</a:t>
            </a:r>
            <a:r>
              <a:rPr lang="en-US" u="sng" dirty="0"/>
              <a:t>:</a:t>
            </a:r>
            <a:r>
              <a:rPr lang="en-US" dirty="0"/>
              <a:t> </a:t>
            </a:r>
            <a:r>
              <a:rPr lang="en-US" dirty="0" smtClean="0"/>
              <a:t>Some of the nation’s worst bridges did not get stimulus funds.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8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 can make connections you might not be able to make otherwise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 can test assumptions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49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400800" y="1828800"/>
            <a:ext cx="25050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NHTSA complaint </a:t>
            </a:r>
            <a:r>
              <a:rPr lang="en-US" dirty="0" smtClean="0"/>
              <a:t>data</a:t>
            </a:r>
            <a:endParaRPr lang="en-US" dirty="0"/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“…unintended acceleration has been a problem across the auto industry.”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522288"/>
            <a:ext cx="6027737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100" y="522288"/>
            <a:ext cx="1447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905000"/>
            <a:ext cx="6324600" cy="14478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Maiandra GD" pitchFamily="34" charset="0"/>
              </a:rPr>
              <a:t>Collecting the data</a:t>
            </a:r>
            <a:endParaRPr lang="en-US" dirty="0" smtClean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19400" y="1295400"/>
            <a:ext cx="57912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If something is inspected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Licensed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Enforced or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Purchased</a:t>
            </a: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…There probably is a database</a:t>
            </a: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19400" y="152400"/>
            <a:ext cx="66623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623"/>
            <a:ext cx="251374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4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/>
          <p:nvPr/>
        </p:nvPicPr>
        <p:blipFill>
          <a:blip r:embed="rId3"/>
          <a:stretch>
            <a:fillRect/>
          </a:stretch>
        </p:blipFill>
        <p:spPr>
          <a:xfrm>
            <a:off x="1188720" y="1382760"/>
            <a:ext cx="6583680" cy="4937400"/>
          </a:xfrm>
          <a:prstGeom prst="rect">
            <a:avLst/>
          </a:prstGeom>
        </p:spPr>
      </p:pic>
      <p:sp>
        <p:nvSpPr>
          <p:cNvPr id="77" name="TextShape 1"/>
          <p:cNvSpPr txBox="1"/>
          <p:nvPr/>
        </p:nvSpPr>
        <p:spPr>
          <a:xfrm>
            <a:off x="533880" y="305280"/>
            <a:ext cx="8305560" cy="8377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600">
                <a:solidFill>
                  <a:srgbClr val="EBD189"/>
                </a:solidFill>
                <a:latin typeface="Arial Narrow"/>
              </a:rPr>
              <a:t>Get hired after school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8341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7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769" y="1447800"/>
            <a:ext cx="5410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If there is a report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Or a form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There probably is a database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457200"/>
            <a:ext cx="9176982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3074" name="Picture 2" descr="http://shutterbooth.com/cleveland/files/2010/11/Searching-for-something-fun-to-do-at-this-Holiday-Party1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06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086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8810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 flipV="1">
            <a:off x="2514600" y="41910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8"/>
          <p:cNvCxnSpPr>
            <a:cxnSpLocks noChangeShapeType="1"/>
          </p:cNvCxnSpPr>
          <p:nvPr/>
        </p:nvCxnSpPr>
        <p:spPr bwMode="auto">
          <a:xfrm rot="10800000" flipV="1">
            <a:off x="2514600" y="4419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828800"/>
            <a:ext cx="5772150" cy="1209675"/>
          </a:xfrm>
          <a:prstGeom prst="rect">
            <a:avLst/>
          </a:prstGeom>
          <a:noFill/>
          <a:ln w="9525" cap="flat" cmpd="sng">
            <a:solidFill>
              <a:schemeClr val="tx1">
                <a:lumMod val="1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29905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1828800"/>
            <a:ext cx="55626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 data is readily available online for download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0" y="6858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47688"/>
            <a:ext cx="2381249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43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400800" y="990600"/>
            <a:ext cx="2514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Census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“Fueled by the dismal economy and high unemployment, more Americans…are doubling up”</a:t>
            </a:r>
            <a:endParaRPr lang="en-US" u="sng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57250"/>
            <a:ext cx="574675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7813"/>
            <a:ext cx="6400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876800" y="1066800"/>
            <a:ext cx="3962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Medicaid nursing home survey data and finance data, housing data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“…a </a:t>
            </a:r>
            <a:r>
              <a:rPr lang="en-US" dirty="0"/>
              <a:t>shortage of places for the disabled to live outside a nursing home and regulations that critics say make it hard to qualify for home services mean many who want out continue to receive expensive nursing care</a:t>
            </a:r>
            <a:r>
              <a:rPr lang="en-US" dirty="0" smtClean="0"/>
              <a:t>.”</a:t>
            </a:r>
            <a:endParaRPr lang="en-US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9528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154"/>
            <a:ext cx="3048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352800" y="2440674"/>
            <a:ext cx="5257800" cy="3960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 you have to scrape it.  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That usually involves programs that automate searching tasks on Web sites.</a:t>
            </a:r>
          </a:p>
        </p:txBody>
      </p:sp>
      <p:pic>
        <p:nvPicPr>
          <p:cNvPr id="7" name="Picture 6" descr="scraping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" y="78475"/>
            <a:ext cx="2997588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319818" y="10668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</p:spTree>
    <p:extLst>
      <p:ext uri="{BB962C8B-B14F-4D97-AF65-F5344CB8AC3E}">
        <p14:creationId xmlns:p14="http://schemas.microsoft.com/office/powerpoint/2010/main" val="4078194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7152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607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67000" y="1524000"/>
            <a:ext cx="59436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More often you need to go to an agency to get the data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This can be tricky if an agency doesn’t want to release it.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734" y="228600"/>
            <a:ext cx="1922065" cy="26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14600" y="3810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</p:spTree>
    <p:extLst>
      <p:ext uri="{BB962C8B-B14F-4D97-AF65-F5344CB8AC3E}">
        <p14:creationId xmlns:p14="http://schemas.microsoft.com/office/powerpoint/2010/main" val="3900888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30686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8600"/>
            <a:ext cx="3657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743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School district credit card purchases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District card holders made questionable purchases with their cards.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It takes you beyond the anecdote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It’s easier than counting sheets of paper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latin typeface="Arial Narrow"/>
              </a:rPr>
              <a:t>It lets you find stories that otherwise would be </a:t>
            </a:r>
            <a:r>
              <a:rPr lang="en-US" dirty="0" smtClean="0">
                <a:solidFill>
                  <a:srgbClr val="FFFFFF"/>
                </a:solidFill>
                <a:latin typeface="Arial Narrow"/>
              </a:rPr>
              <a:t>missed</a:t>
            </a: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92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523875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6353175" cy="48006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708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838200"/>
            <a:ext cx="57912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Sometimes, there is no data.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But it’s okay because there are techniques for sampling and building a database</a:t>
            </a: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050" name="Picture 2" descr="http://leftos.com/blog/wp-content/uploads/2010/02/frustrat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03094"/>
            <a:ext cx="1981200" cy="23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38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6" y="1196752"/>
            <a:ext cx="42291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99" y="260648"/>
            <a:ext cx="4152439" cy="77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29200" y="714375"/>
            <a:ext cx="3657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ProPublica</a:t>
            </a:r>
            <a:r>
              <a:rPr lang="en-US" dirty="0" smtClean="0"/>
              <a:t> pulled a random sample of 500 names from a list of individuals who had been granted or denied pardons (around 2,000). We created a database from months or researching individuals: their crime, age, sentence…</a:t>
            </a:r>
          </a:p>
          <a:p>
            <a:endParaRPr lang="en-US" dirty="0"/>
          </a:p>
          <a:p>
            <a:r>
              <a:rPr lang="en-US" b="0" dirty="0" smtClean="0"/>
              <a:t>We found that even after controlling for other factors, whites were more likely to get a pardon.</a:t>
            </a:r>
          </a:p>
        </p:txBody>
      </p:sp>
    </p:spTree>
    <p:extLst>
      <p:ext uri="{BB962C8B-B14F-4D97-AF65-F5344CB8AC3E}">
        <p14:creationId xmlns:p14="http://schemas.microsoft.com/office/powerpoint/2010/main" val="3637525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905000"/>
            <a:ext cx="6324600" cy="14478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Maiandra GD" pitchFamily="34" charset="0"/>
              </a:rPr>
              <a:t>Cleaning data</a:t>
            </a:r>
            <a:endParaRPr lang="en-US" dirty="0" smtClean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82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8229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Remember </a:t>
            </a:r>
            <a:r>
              <a:rPr lang="en-US" sz="4000" dirty="0">
                <a:solidFill>
                  <a:schemeClr val="tx2"/>
                </a:solidFill>
              </a:rPr>
              <a:t>that data are not perfect</a:t>
            </a:r>
          </a:p>
          <a:p>
            <a:pPr algn="ctr"/>
            <a:endParaRPr lang="en-US" sz="4000" dirty="0">
              <a:solidFill>
                <a:schemeClr val="tx2"/>
              </a:solidFill>
            </a:endParaRPr>
          </a:p>
          <a:p>
            <a:pPr algn="ctr"/>
            <a:endParaRPr lang="en-US" i="1" dirty="0">
              <a:latin typeface="Times New Roman" pitchFamily="18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286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28670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55721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154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5"/>
          <p:cNvSpPr/>
          <p:nvPr/>
        </p:nvSpPr>
        <p:spPr>
          <a:xfrm>
            <a:off x="6126480" y="1650960"/>
            <a:ext cx="2743200" cy="24364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EAEAEA"/>
                </a:solidFill>
                <a:latin typeface="Arial Narrow"/>
              </a:rPr>
              <a:t>Top donors to state campaigns in California since 2001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EAEAEA"/>
                </a:solidFill>
                <a:latin typeface="Arial Narrow"/>
              </a:rPr>
              <a:t>Who are they and what do they care about?</a:t>
            </a:r>
            <a:endParaRPr/>
          </a:p>
        </p:txBody>
      </p:sp>
      <p:pic>
        <p:nvPicPr>
          <p:cNvPr id="16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143760" y="432360"/>
            <a:ext cx="2847600" cy="1123560"/>
          </a:xfrm>
          <a:prstGeom prst="rect">
            <a:avLst/>
          </a:prstGeom>
        </p:spPr>
      </p:pic>
      <p:pic>
        <p:nvPicPr>
          <p:cNvPr id="2" name="Picture 1" descr="MadProps5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10" y="4548858"/>
            <a:ext cx="1396960" cy="1396960"/>
          </a:xfrm>
          <a:prstGeom prst="rect">
            <a:avLst/>
          </a:prstGeom>
        </p:spPr>
      </p:pic>
      <p:pic>
        <p:nvPicPr>
          <p:cNvPr id="4" name="Picture 3" descr="rainmaker_inde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432360"/>
            <a:ext cx="5449920" cy="4087440"/>
          </a:xfrm>
          <a:prstGeom prst="rect">
            <a:avLst/>
          </a:prstGeom>
        </p:spPr>
      </p:pic>
      <p:pic>
        <p:nvPicPr>
          <p:cNvPr id="3" name="Picture 2" descr="rainmaker_bad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3" y="3375754"/>
            <a:ext cx="4381528" cy="3284656"/>
          </a:xfrm>
          <a:prstGeom prst="rect">
            <a:avLst/>
          </a:prstGeom>
        </p:spPr>
      </p:pic>
      <p:pic>
        <p:nvPicPr>
          <p:cNvPr id="5" name="Picture 4" descr="participation-ribbon5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2" y="3812829"/>
            <a:ext cx="1413942" cy="1413942"/>
          </a:xfrm>
          <a:prstGeom prst="rect">
            <a:avLst/>
          </a:prstGeom>
        </p:spPr>
      </p:pic>
      <p:pic>
        <p:nvPicPr>
          <p:cNvPr id="6" name="Picture 5" descr="SugarDaddy5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2" y="5308026"/>
            <a:ext cx="1413942" cy="14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41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 Narrow" pitchFamily="34" charset="0"/>
              </a:rPr>
              <a:t>It doesn’t mean you can’t use it…</a:t>
            </a:r>
            <a:endParaRPr lang="en-US" sz="4800" smtClean="0">
              <a:latin typeface="Arial Narrow" pitchFamily="34" charset="0"/>
            </a:endParaRPr>
          </a:p>
        </p:txBody>
      </p:sp>
      <p:sp>
        <p:nvSpPr>
          <p:cNvPr id="2355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80772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Do integrity checks to find the flaws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Add caveats where necessary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Do your own analysis rather than relying on an agency’s analysis of bad data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57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Integrity checks for every data set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84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Read the documentation. Understand the contents of every field.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Know how many records you should have.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counts and totals against reports.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Are all possibilities included? All states, all counties, correct ranges?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0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Integrity checks for every data set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8486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dirty="0" smtClean="0">
                <a:latin typeface="Arial Narrow" pitchFamily="34" charset="0"/>
              </a:rPr>
              <a:t>Internal data checks:</a:t>
            </a:r>
          </a:p>
          <a:p>
            <a:pPr eaLnBrk="1" hangingPunct="1">
              <a:buBlip>
                <a:blip r:embed="rId3"/>
              </a:buBlip>
            </a:pPr>
            <a:r>
              <a:rPr lang="en-US" sz="3600" dirty="0" smtClean="0">
                <a:latin typeface="Arial Narrow" pitchFamily="34" charset="0"/>
              </a:rPr>
              <a:t>Is there more money going to sub-contractors than went to the prime contractor? </a:t>
            </a:r>
          </a:p>
          <a:p>
            <a:pPr eaLnBrk="1" hangingPunct="1">
              <a:buBlip>
                <a:blip r:embed="rId3"/>
              </a:buBlip>
            </a:pPr>
            <a:r>
              <a:rPr lang="en-US" sz="3600" dirty="0" smtClean="0">
                <a:latin typeface="Arial Narrow" pitchFamily="34" charset="0"/>
              </a:rPr>
              <a:t>Are there more teachers than students? </a:t>
            </a:r>
          </a:p>
          <a:p>
            <a:pPr eaLnBrk="1" hangingPunct="1">
              <a:buBlip>
                <a:blip r:embed="rId3"/>
              </a:buBlip>
            </a:pPr>
            <a:r>
              <a:rPr lang="en-US" sz="3600" dirty="0" smtClean="0">
                <a:latin typeface="Arial Narrow" pitchFamily="34" charset="0"/>
              </a:rPr>
              <a:t>Do people have birth dates in the future or so long ago they would be long gone?</a:t>
            </a:r>
          </a:p>
          <a:p>
            <a:pPr eaLnBrk="1" hangingPunct="1">
              <a:buBlip>
                <a:blip r:embed="rId3"/>
              </a:buBlip>
            </a:pPr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>
              <a:buBlip>
                <a:blip r:embed="rId3"/>
              </a:buBlip>
            </a:pPr>
            <a:endParaRPr lang="en-US" sz="2800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91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55086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514600"/>
            <a:ext cx="5495925" cy="38560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732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rin_d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828675"/>
            <a:ext cx="39020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93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0389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80" y="2209800"/>
            <a:ext cx="6657975" cy="444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1054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019800" y="1006475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If your data is in Excel, use the filter function to see what the values are in individual fields.</a:t>
            </a:r>
          </a:p>
        </p:txBody>
      </p:sp>
    </p:spTree>
    <p:extLst>
      <p:ext uri="{BB962C8B-B14F-4D97-AF65-F5344CB8AC3E}">
        <p14:creationId xmlns:p14="http://schemas.microsoft.com/office/powerpoint/2010/main" val="314710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Integrity checks for every data set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8486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for missing </a:t>
            </a: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or </a:t>
            </a: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misplaced data </a:t>
            </a: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Use a standard naming convention for files and tables (I wouldn’t recommend “final”)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for duplicates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Take margins of error into account if </a:t>
            </a: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necessary</a:t>
            </a:r>
            <a:endParaRPr lang="en-US" sz="2800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40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314450"/>
            <a:ext cx="79152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809625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 Narrow" pitchFamily="34" charset="0"/>
              </a:rPr>
              <a:t>2010 Census ACS: Median HH Income by Metro Area</a:t>
            </a:r>
          </a:p>
        </p:txBody>
      </p:sp>
    </p:spTree>
    <p:extLst>
      <p:ext uri="{BB962C8B-B14F-4D97-AF65-F5344CB8AC3E}">
        <p14:creationId xmlns:p14="http://schemas.microsoft.com/office/powerpoint/2010/main" val="331320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752600"/>
            <a:ext cx="88773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609600"/>
            <a:ext cx="8153400" cy="809625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 Narrow" pitchFamily="34" charset="0"/>
              </a:rPr>
              <a:t>Be creative when you look for duplicates</a:t>
            </a:r>
          </a:p>
        </p:txBody>
      </p:sp>
    </p:spTree>
    <p:extLst>
      <p:ext uri="{BB962C8B-B14F-4D97-AF65-F5344CB8AC3E}">
        <p14:creationId xmlns:p14="http://schemas.microsoft.com/office/powerpoint/2010/main" val="2476744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Beyond the basics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23654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5029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Keep a notes file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Don’t work off your original database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Know the source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against summary reports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Use the right tool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for outliers when it comes to ups and downs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/>
            <a:endParaRPr lang="en-US" dirty="0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59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6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</a:rPr>
              <a:t>Truck accidents by year and agency</a:t>
            </a:r>
          </a:p>
        </p:txBody>
      </p:sp>
    </p:spTree>
    <p:extLst>
      <p:ext uri="{BB962C8B-B14F-4D97-AF65-F5344CB8AC3E}">
        <p14:creationId xmlns:p14="http://schemas.microsoft.com/office/powerpoint/2010/main" val="3730577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Beyond the basics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772400" cy="5029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Check with experts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Are there standards? (ex: a drop by more than 10 perc pts is a red flag)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Find out what others have done 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Gut check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Go physically see a record  or spot check against documents</a:t>
            </a:r>
          </a:p>
          <a:p>
            <a:pPr eaLnBrk="1" hangingPunct="1"/>
            <a:endParaRPr lang="en-US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/>
            <a:endParaRPr lang="en-US" smtClean="0">
              <a:solidFill>
                <a:srgbClr val="FFFFFF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13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5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914400" y="838200"/>
            <a:ext cx="7239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sz="3600">
                <a:solidFill>
                  <a:schemeClr val="tx2"/>
                </a:solidFill>
              </a:rPr>
              <a:t>Voter Fraud</a:t>
            </a:r>
          </a:p>
          <a:p>
            <a:endParaRPr lang="en-US" sz="3600">
              <a:solidFill>
                <a:srgbClr val="FFCC66"/>
              </a:solidFill>
            </a:endParaRPr>
          </a:p>
          <a:p>
            <a:r>
              <a:rPr lang="en-US" sz="2800"/>
              <a:t>Dozens of St. Louis voters are being wrongly accused of casting ballots from fraudulent addresses in last year's Nov. 7 election.</a:t>
            </a:r>
          </a:p>
          <a:p>
            <a:endParaRPr lang="en-US" sz="2800"/>
          </a:p>
          <a:p>
            <a:r>
              <a:rPr lang="en-US" sz="2800"/>
              <a:t>They are among thousands of registered voters who, based on city property records, appear to live on  vacant lots.</a:t>
            </a:r>
          </a:p>
          <a:p>
            <a:r>
              <a:rPr lang="en-US" sz="200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34225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vacantv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42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45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57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0114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60725"/>
            <a:ext cx="3048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5943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3200" dirty="0" smtClean="0"/>
              <a:t>Texas test score data </a:t>
            </a:r>
            <a:r>
              <a:rPr lang="en-US" sz="3200" dirty="0"/>
              <a:t>official </a:t>
            </a:r>
            <a:endParaRPr lang="en-US" sz="3200" dirty="0" smtClean="0"/>
          </a:p>
          <a:p>
            <a:pPr eaLnBrk="1" hangingPunct="1">
              <a:spcBef>
                <a:spcPts val="0"/>
              </a:spcBef>
            </a:pPr>
            <a:r>
              <a:rPr lang="en-US" sz="3200" dirty="0" smtClean="0"/>
              <a:t>results </a:t>
            </a:r>
            <a:r>
              <a:rPr lang="en-US" sz="3200" dirty="0"/>
              <a:t>versus district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762000" y="1828800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Duncanville district reported 4</a:t>
            </a:r>
            <a:r>
              <a:rPr lang="en-US" baseline="30000"/>
              <a:t>th</a:t>
            </a:r>
            <a:r>
              <a:rPr lang="en-US"/>
              <a:t> grade writing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1066800" y="4343400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Official report for Duncanville 4</a:t>
            </a:r>
            <a:r>
              <a:rPr lang="en-US" baseline="30000"/>
              <a:t>th</a:t>
            </a:r>
            <a:r>
              <a:rPr lang="en-US"/>
              <a:t> grade writing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04800" y="6019800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/>
              <a:t>Courtesy Holly Hacker, The Dallas Morning News</a:t>
            </a:r>
          </a:p>
        </p:txBody>
      </p:sp>
    </p:spTree>
    <p:extLst>
      <p:ext uri="{BB962C8B-B14F-4D97-AF65-F5344CB8AC3E}">
        <p14:creationId xmlns:p14="http://schemas.microsoft.com/office/powerpoint/2010/main" val="361452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"/>
            <a:ext cx="3189288" cy="5410200"/>
          </a:xfrm>
          <a:noFill/>
        </p:spPr>
      </p:pic>
      <p:sp>
        <p:nvSpPr>
          <p:cNvPr id="239623" name="Rectangle 7"/>
          <p:cNvSpPr>
            <a:spLocks noChangeArrowheads="1"/>
          </p:cNvSpPr>
          <p:nvPr/>
        </p:nvSpPr>
        <p:spPr bwMode="auto">
          <a:xfrm>
            <a:off x="4267200" y="381000"/>
            <a:ext cx="457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3200"/>
              <a:t>Three rounds of analysis after bouncing off subjects and experts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sz="3200"/>
              <a:t>Demographically based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sz="3200"/>
              <a:t>Voir dire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sz="3200"/>
              <a:t>Socioeconomics</a:t>
            </a:r>
          </a:p>
        </p:txBody>
      </p:sp>
    </p:spTree>
    <p:extLst>
      <p:ext uri="{BB962C8B-B14F-4D97-AF65-F5344CB8AC3E}">
        <p14:creationId xmlns:p14="http://schemas.microsoft.com/office/powerpoint/2010/main" val="1968980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962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Checks when you’re matching data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8077200" cy="114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FFFF"/>
                </a:solidFill>
                <a:latin typeface="Arial Narrow" pitchFamily="34" charset="0"/>
                <a:cs typeface="Courier New" pitchFamily="49" charset="0"/>
              </a:rPr>
              <a:t>A name is not enough. Lots of people have the same name</a:t>
            </a:r>
            <a:endParaRPr lang="en-US" sz="2800" dirty="0" smtClean="0">
              <a:solidFill>
                <a:schemeClr val="folHlink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40957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019800" y="3429000"/>
            <a:ext cx="2667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Get dates of birth and other information to make sure you have the correct person.</a:t>
            </a:r>
          </a:p>
        </p:txBody>
      </p:sp>
    </p:spTree>
    <p:extLst>
      <p:ext uri="{BB962C8B-B14F-4D97-AF65-F5344CB8AC3E}">
        <p14:creationId xmlns:p14="http://schemas.microsoft.com/office/powerpoint/2010/main" val="2191631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028700"/>
            <a:ext cx="388302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879475"/>
            <a:ext cx="4392612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114800"/>
            <a:ext cx="469582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435350"/>
            <a:ext cx="44211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209550" y="300038"/>
            <a:ext cx="8629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Even people with seemingly unique names aren’t so unique</a:t>
            </a:r>
          </a:p>
        </p:txBody>
      </p:sp>
    </p:spTree>
    <p:extLst>
      <p:ext uri="{BB962C8B-B14F-4D97-AF65-F5344CB8AC3E}">
        <p14:creationId xmlns:p14="http://schemas.microsoft.com/office/powerpoint/2010/main" val="253328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87740" y="4648200"/>
            <a:ext cx="81327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 </a:t>
            </a:r>
            <a:r>
              <a:rPr lang="en-US" dirty="0" smtClean="0"/>
              <a:t> </a:t>
            </a:r>
            <a:r>
              <a:rPr lang="en-US" dirty="0"/>
              <a:t>Illinois health data, police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u="sng" dirty="0"/>
              <a:t>Findings:  D</a:t>
            </a:r>
            <a:r>
              <a:rPr lang="en-US" dirty="0"/>
              <a:t>angerous systemic failed to protect elderly patients in Illinois nursing homes that also house mentally ill younger residents, including murderers, sex offenders, and armed robbers. </a:t>
            </a:r>
          </a:p>
        </p:txBody>
      </p:sp>
      <p:pic>
        <p:nvPicPr>
          <p:cNvPr id="2662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59912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00050"/>
            <a:ext cx="2600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Reporting studies by others</a:t>
            </a:r>
            <a:endParaRPr lang="en-US" dirty="0" smtClean="0">
              <a:latin typeface="Arial Narrow" pitchFamily="34" charset="0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Get the questionnaire and methodology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Beware of nonscientific methods: Web surveys, man on the street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Know the sample size..sampling error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Account for margin of error and non-response when drawing conclusions</a:t>
            </a:r>
          </a:p>
          <a:p>
            <a:pPr eaLnBrk="1" hangingPunct="1"/>
            <a:r>
              <a:rPr lang="en-US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Run statistical tests on the data if possible</a:t>
            </a:r>
          </a:p>
        </p:txBody>
      </p:sp>
    </p:spTree>
    <p:extLst>
      <p:ext uri="{BB962C8B-B14F-4D97-AF65-F5344CB8AC3E}">
        <p14:creationId xmlns:p14="http://schemas.microsoft.com/office/powerpoint/2010/main" val="1296661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atf_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8486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74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305800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Reporting data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ourier New" pitchFamily="49" charset="0"/>
              </a:rPr>
              <a:t>Consider reporting rates not raw numbers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Avoid false precision: 53.14 percent said … in a poll with a 5 percentage point margin of error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Avoid number overload. About half is usually just as useful as 51 percent in most cases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Adjust money for inflation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When analyzing income, use median rather than average (Bill Gates factor)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FFFFFF"/>
              </a:solidFill>
              <a:latin typeface="Arial Narrow" pitchFamily="34" charset="0"/>
              <a:cs typeface="Courier New" pitchFamily="49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  <a:latin typeface="Californian FB" pitchFamily="18" charset="0"/>
                <a:cs typeface="Courier New" pitchFamily="49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221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 Narrow" pitchFamily="34" charset="0"/>
              </a:rPr>
              <a:t>When the data is the problem – you might still have a story</a:t>
            </a:r>
            <a:endParaRPr lang="en-US" smtClean="0">
              <a:latin typeface="Arial Narrow" pitchFamily="34" charset="0"/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731520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 Narrow" pitchFamily="34" charset="0"/>
              </a:rPr>
              <a:t>Erroneous government databases – can often be a story themselves</a:t>
            </a:r>
          </a:p>
        </p:txBody>
      </p:sp>
    </p:spTree>
    <p:extLst>
      <p:ext uri="{BB962C8B-B14F-4D97-AF65-F5344CB8AC3E}">
        <p14:creationId xmlns:p14="http://schemas.microsoft.com/office/powerpoint/2010/main" val="2082401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53006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351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669925" y="265113"/>
            <a:ext cx="538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i="1" dirty="0"/>
              <a:t>Caution: This slide contains extreme </a:t>
            </a:r>
            <a:r>
              <a:rPr lang="en-US" i="1" dirty="0" err="1"/>
              <a:t>nerdiness</a:t>
            </a:r>
            <a:endParaRPr lang="en-US" i="1" dirty="0"/>
          </a:p>
        </p:txBody>
      </p:sp>
      <p:pic>
        <p:nvPicPr>
          <p:cNvPr id="4098" name="Picture 2" descr="http://www.tushar-mehta.com/excel/charts/normal_distribution/images/normal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981200"/>
            <a:ext cx="642937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867400" y="5105400"/>
            <a:ext cx="1066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676400" y="5136107"/>
            <a:ext cx="1066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3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4338638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085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50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905000"/>
            <a:ext cx="6324600" cy="14478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Maiandra GD" pitchFamily="34" charset="0"/>
              </a:rPr>
              <a:t>Manipulating data for stories and apps</a:t>
            </a:r>
            <a:endParaRPr lang="en-US" dirty="0" smtClean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158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smtClean="0">
                <a:latin typeface="Maiandra GD" pitchFamily="34" charset="0"/>
                <a:cs typeface="Calibri" pitchFamily="34" charset="0"/>
              </a:rPr>
              <a:t>Where’s the data?</a:t>
            </a:r>
            <a:endParaRPr lang="en-US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1295400"/>
            <a:ext cx="55626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 pitchFamily="34" charset="0"/>
              </a:rPr>
              <a:t>Know which tool to use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Calibri" pitchFamily="34" charset="0"/>
            </a:endParaRPr>
          </a:p>
          <a:p>
            <a:pPr eaLnBrk="1" hangingPunct="1">
              <a:buClr>
                <a:srgbClr val="969696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 pitchFamily="34" charset="0"/>
              </a:rPr>
              <a:t>Reporting individual records</a:t>
            </a:r>
          </a:p>
          <a:p>
            <a:pPr eaLnBrk="1" hangingPunct="1">
              <a:buClr>
                <a:srgbClr val="969696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 pitchFamily="34" charset="0"/>
              </a:rPr>
              <a:t>Counting/summing</a:t>
            </a:r>
          </a:p>
          <a:p>
            <a:pPr eaLnBrk="1" hangingPunct="1">
              <a:buClr>
                <a:srgbClr val="969696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 pitchFamily="34" charset="0"/>
              </a:rPr>
              <a:t>Mapping</a:t>
            </a:r>
          </a:p>
          <a:p>
            <a:pPr eaLnBrk="1" hangingPunct="1">
              <a:buClr>
                <a:srgbClr val="969696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Calibri" pitchFamily="34" charset="0"/>
              </a:rPr>
              <a:t>Statistics</a:t>
            </a:r>
          </a:p>
        </p:txBody>
      </p:sp>
      <p:pic>
        <p:nvPicPr>
          <p:cNvPr id="1026" name="Picture 2" descr="http://edbatista.typepad.com/edbatista/images/2008/03/Too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57200"/>
            <a:ext cx="27051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3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53340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019800" y="609600"/>
            <a:ext cx="2362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 </a:t>
            </a:r>
            <a:r>
              <a:rPr lang="en-US" dirty="0"/>
              <a:t>Medicaid outcomes data for dialysis facilities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A CMS online tool did not tell the whole story about facilities.  In some counties the gap in measures, such as survival rate were vast.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371600"/>
            <a:ext cx="6400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4375" t="26904" r="18750" b="19252"/>
          <a:stretch>
            <a:fillRect/>
          </a:stretch>
        </p:blipFill>
        <p:spPr bwMode="auto">
          <a:xfrm>
            <a:off x="152400" y="354980"/>
            <a:ext cx="8763000" cy="383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 l="17500" t="30000" r="43125" b="34000"/>
          <a:stretch>
            <a:fillRect/>
          </a:stretch>
        </p:blipFill>
        <p:spPr bwMode="auto">
          <a:xfrm>
            <a:off x="2209800" y="4114800"/>
            <a:ext cx="480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7746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Washington Health Department data</a:t>
            </a:r>
          </a:p>
          <a:p>
            <a:r>
              <a:rPr lang="en-US" u="sng" dirty="0"/>
              <a:t>Findings:</a:t>
            </a:r>
            <a:r>
              <a:rPr lang="en-US" dirty="0"/>
              <a:t> “MRSA has been quietly killing in hospitals for decades.” But no one had tracked it until this story.</a:t>
            </a:r>
            <a:endParaRPr lang="en-US" u="sng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7338"/>
            <a:ext cx="48768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70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4953000"/>
            <a:ext cx="830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Dept. of Ed data and surveys of campus crisis clinics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Many campuses had lax enforcement and reporting loop holes mean problems go unchecked.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662940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7305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048000"/>
            <a:ext cx="443680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EPA and state data on hazardous chemical locations</a:t>
            </a:r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 Dallas County has 900+ sites that store hazardous chemicals</a:t>
            </a:r>
            <a:endParaRPr lang="en-US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4162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362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Dam inspection data from Texas and federal government</a:t>
            </a:r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/>
              <a:t>Dam records had not been updated to account for population growth</a:t>
            </a:r>
          </a:p>
        </p:txBody>
      </p:sp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788193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266700"/>
            <a:ext cx="6667500" cy="47625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1143000" y="5181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311 calls for downed trees</a:t>
            </a:r>
          </a:p>
          <a:p>
            <a:endParaRPr lang="en-US" dirty="0"/>
          </a:p>
          <a:p>
            <a:r>
              <a:rPr lang="en-US" dirty="0" smtClean="0"/>
              <a:t>Findings: After a tornado swept across New York City, 311 calls for downed trees helps trace its path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11430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125" t="13000" r="25000" b="14000"/>
          <a:stretch>
            <a:fillRect/>
          </a:stretch>
        </p:blipFill>
        <p:spPr bwMode="auto">
          <a:xfrm>
            <a:off x="1676400" y="457200"/>
            <a:ext cx="5715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4316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 descr="1112katrina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685800"/>
            <a:ext cx="6691312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0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ChenBudg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227" y="169536"/>
            <a:ext cx="3591973" cy="6518928"/>
          </a:xfrm>
          <a:prstGeom prst="rect">
            <a:avLst/>
          </a:prstGeom>
        </p:spPr>
      </p:pic>
      <p:pic>
        <p:nvPicPr>
          <p:cNvPr id="5" name="Picture 4" descr="DavidChenBudg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685800"/>
            <a:ext cx="474473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45263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Budget</a:t>
            </a:r>
          </a:p>
          <a:p>
            <a:endParaRPr lang="en-US" dirty="0" smtClean="0"/>
          </a:p>
          <a:p>
            <a:r>
              <a:rPr lang="en-US" dirty="0" smtClean="0"/>
              <a:t>Findings: Some neighborhoods suffer more than others as mayor cuts budgets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411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" y="1096015"/>
            <a:ext cx="4162425" cy="559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8481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51" y="1828800"/>
            <a:ext cx="4629150" cy="4686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056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4457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66838"/>
            <a:ext cx="6606181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326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371600"/>
            <a:ext cx="3505200" cy="128215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latin typeface="Arial Narrow" pitchFamily="34" charset="0"/>
              </a:rPr>
              <a:t>Disparities in water usage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3081" y="2784143"/>
            <a:ext cx="397078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Arial Narrow" pitchFamily="34" charset="0"/>
              </a:rPr>
              <a:t>“Water use highest in poor areas of the city”</a:t>
            </a:r>
          </a:p>
          <a:p>
            <a:r>
              <a:rPr lang="en-US" dirty="0" smtClean="0">
                <a:latin typeface="Arial Narrow" pitchFamily="34" charset="0"/>
              </a:rPr>
              <a:t>Mapping and statistical analysis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7" name="Picture 4" descr="WATERUSE18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08133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1000"/>
            <a:ext cx="3521944" cy="7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anish_cen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0198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11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Computer-Assisted Reporting?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17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4479</TotalTime>
  <Words>1465</Words>
  <Application>Microsoft Office PowerPoint</Application>
  <PresentationFormat>On-screen Show (4:3)</PresentationFormat>
  <Paragraphs>259</Paragraphs>
  <Slides>74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Factory</vt:lpstr>
      <vt:lpstr>PowerPoint Presentation</vt:lpstr>
      <vt:lpstr>PowerPoint Presentation</vt:lpstr>
      <vt:lpstr>Why data?</vt:lpstr>
      <vt:lpstr>PowerPoint Presentation</vt:lpstr>
      <vt:lpstr>Why data?</vt:lpstr>
      <vt:lpstr>PowerPoint Presentation</vt:lpstr>
      <vt:lpstr>PowerPoint Presentation</vt:lpstr>
      <vt:lpstr>PowerPoint Presentation</vt:lpstr>
      <vt:lpstr>Why Computer-Assisted Reporting?</vt:lpstr>
      <vt:lpstr>PowerPoint Presentation</vt:lpstr>
      <vt:lpstr>PowerPoint Presentation</vt:lpstr>
      <vt:lpstr>Why data?</vt:lpstr>
      <vt:lpstr>PowerPoint Presentation</vt:lpstr>
      <vt:lpstr>PowerPoint Presentation</vt:lpstr>
      <vt:lpstr>PowerPoint Presentation</vt:lpstr>
      <vt:lpstr>Why data?</vt:lpstr>
      <vt:lpstr>PowerPoint Presentation</vt:lpstr>
      <vt:lpstr>Collecting the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Cleaning data</vt:lpstr>
      <vt:lpstr>PowerPoint Presentation</vt:lpstr>
      <vt:lpstr>PowerPoint Presentation</vt:lpstr>
      <vt:lpstr>It doesn’t mean you can’t use it…</vt:lpstr>
      <vt:lpstr>Integrity checks for every data set</vt:lpstr>
      <vt:lpstr>Integrity checks for every data set</vt:lpstr>
      <vt:lpstr>PowerPoint Presentation</vt:lpstr>
      <vt:lpstr>PowerPoint Presentation</vt:lpstr>
      <vt:lpstr>PowerPoint Presentation</vt:lpstr>
      <vt:lpstr>Integrity checks for every data set</vt:lpstr>
      <vt:lpstr>2010 Census ACS: Median HH Income by Metro Area</vt:lpstr>
      <vt:lpstr>Be creative when you look for duplicates</vt:lpstr>
      <vt:lpstr>Beyond the basics</vt:lpstr>
      <vt:lpstr>PowerPoint Presentation</vt:lpstr>
      <vt:lpstr>Beyond the basics</vt:lpstr>
      <vt:lpstr>PowerPoint Presentation</vt:lpstr>
      <vt:lpstr>PowerPoint Presentation</vt:lpstr>
      <vt:lpstr>PowerPoint Presentation</vt:lpstr>
      <vt:lpstr>PowerPoint Presentation</vt:lpstr>
      <vt:lpstr>Checks when you’re matching data</vt:lpstr>
      <vt:lpstr>PowerPoint Presentation</vt:lpstr>
      <vt:lpstr>PowerPoint Presentation</vt:lpstr>
      <vt:lpstr>Reporting studies by others</vt:lpstr>
      <vt:lpstr>PowerPoint Presentation</vt:lpstr>
      <vt:lpstr>Reporting data</vt:lpstr>
      <vt:lpstr>When the data is the problem – you might still have a story</vt:lpstr>
      <vt:lpstr>PowerPoint Presentation</vt:lpstr>
      <vt:lpstr>PowerPoint Presentation</vt:lpstr>
      <vt:lpstr>Manipulating data for stories and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Pulitzer Publishing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Pulitzer Publishing Company</dc:creator>
  <cp:lastModifiedBy>Jennifer LaFleur</cp:lastModifiedBy>
  <cp:revision>305</cp:revision>
  <dcterms:created xsi:type="dcterms:W3CDTF">2000-05-01T16:49:35Z</dcterms:created>
  <dcterms:modified xsi:type="dcterms:W3CDTF">2013-04-01T01:10:38Z</dcterms:modified>
</cp:coreProperties>
</file>