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448" r:id="rId2"/>
    <p:sldId id="511" r:id="rId3"/>
    <p:sldId id="528" r:id="rId4"/>
    <p:sldId id="529" r:id="rId5"/>
    <p:sldId id="479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  <p:sldId id="506" r:id="rId26"/>
    <p:sldId id="507" r:id="rId27"/>
    <p:sldId id="51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33CCCC"/>
    <a:srgbClr val="00FFFF"/>
    <a:srgbClr val="46667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1" autoAdjust="0"/>
    <p:restoredTop sz="90929"/>
  </p:normalViewPr>
  <p:slideViewPr>
    <p:cSldViewPr>
      <p:cViewPr>
        <p:scale>
          <a:sx n="66" d="100"/>
          <a:sy n="66" d="100"/>
        </p:scale>
        <p:origin x="-173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84943EDD-D9B3-4E6E-8633-D4280818B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40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964C7CE-F258-452B-9E0A-3AD48045C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99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49BCB0ED-89C8-41EF-82FC-7B984652FC8F}" type="slidenum">
              <a:rPr lang="en-US" sz="1200" b="0" smtClean="0">
                <a:latin typeface="Times New Roman" pitchFamily="18" charset="0"/>
              </a:rPr>
              <a:pPr/>
              <a:t>6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BA4D1E58-3DDE-4E38-82A2-62AD2445D344}" type="slidenum">
              <a:rPr lang="en-US" sz="1200" b="0" smtClean="0">
                <a:latin typeface="Times New Roman" pitchFamily="18" charset="0"/>
              </a:rPr>
              <a:pPr/>
              <a:t>15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7F89A334-9D67-498E-B844-F014A7096C2A}" type="slidenum">
              <a:rPr lang="en-US" sz="1200" b="0" smtClean="0">
                <a:latin typeface="Times New Roman" pitchFamily="18" charset="0"/>
              </a:rPr>
              <a:pPr/>
              <a:t>16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6585BD7A-ACF4-4583-8ABB-2855F2A30F9F}" type="slidenum">
              <a:rPr lang="en-US" sz="1200" b="0" smtClean="0">
                <a:latin typeface="Times New Roman" pitchFamily="18" charset="0"/>
              </a:rPr>
              <a:pPr/>
              <a:t>17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DCC0F7C2-FF9F-4161-AA32-18D66A887506}" type="slidenum">
              <a:rPr lang="en-US" sz="1200" b="0" smtClean="0">
                <a:latin typeface="Times New Roman" pitchFamily="18" charset="0"/>
              </a:rPr>
              <a:pPr/>
              <a:t>18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0188F1E1-B0C7-4728-A4D4-9EC62FB4583C}" type="slidenum">
              <a:rPr lang="en-US" sz="1200" b="0" smtClean="0">
                <a:latin typeface="Times New Roman" pitchFamily="18" charset="0"/>
              </a:rPr>
              <a:pPr/>
              <a:t>19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8D3D5158-D1D2-40AF-BE74-86C887302102}" type="slidenum">
              <a:rPr lang="en-US" sz="1200" b="0" smtClean="0">
                <a:latin typeface="Times New Roman" pitchFamily="18" charset="0"/>
              </a:rPr>
              <a:pPr/>
              <a:t>20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749FF583-2FC8-4532-9B8B-C7E8BF70E159}" type="slidenum">
              <a:rPr lang="en-US" sz="1200" b="0" smtClean="0">
                <a:latin typeface="Times New Roman" pitchFamily="18" charset="0"/>
              </a:rPr>
              <a:pPr/>
              <a:t>21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6734C3EF-BBBB-4531-A058-A8E59DE6368C}" type="slidenum">
              <a:rPr lang="en-US" sz="1200" b="0" smtClean="0">
                <a:latin typeface="Times New Roman" pitchFamily="18" charset="0"/>
              </a:rPr>
              <a:pPr/>
              <a:t>22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26C6DCB1-E4FF-49D9-A783-55A38EEB4C29}" type="slidenum">
              <a:rPr lang="en-US" sz="1200" b="0" smtClean="0">
                <a:latin typeface="Times New Roman" pitchFamily="18" charset="0"/>
              </a:rPr>
              <a:pPr/>
              <a:t>23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B8FF3A92-BD20-4F1A-8AB2-5C8388543221}" type="slidenum">
              <a:rPr lang="en-US" sz="1200" b="0" smtClean="0">
                <a:latin typeface="Times New Roman" pitchFamily="18" charset="0"/>
              </a:rPr>
              <a:pPr/>
              <a:t>24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077DCA82-4F72-4DB9-8762-D3C5CD8592DF}" type="slidenum">
              <a:rPr lang="en-US" sz="1200" b="0" smtClean="0">
                <a:latin typeface="Times New Roman" pitchFamily="18" charset="0"/>
              </a:rPr>
              <a:pPr/>
              <a:t>7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0435EABB-D9E1-4D7F-8C26-3A6DCDE20DCC}" type="slidenum">
              <a:rPr lang="en-US" sz="1200" b="0" smtClean="0">
                <a:latin typeface="Times New Roman" pitchFamily="18" charset="0"/>
              </a:rPr>
              <a:pPr/>
              <a:t>25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B15BE7C5-6CBD-4BF2-8919-694D54E3B68A}" type="slidenum">
              <a:rPr lang="en-US" sz="1200" b="0" smtClean="0">
                <a:latin typeface="Times New Roman" pitchFamily="18" charset="0"/>
              </a:rPr>
              <a:pPr/>
              <a:t>26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BBAB1253-E5DB-4D49-AD60-95A24AE3CB71}" type="slidenum">
              <a:rPr lang="en-US" sz="1200" b="0" smtClean="0">
                <a:latin typeface="Times New Roman" pitchFamily="18" charset="0"/>
              </a:rPr>
              <a:pPr/>
              <a:t>27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4D042383-0E0D-4408-BF1A-42E2BEE1D615}" type="slidenum">
              <a:rPr lang="en-US" sz="1200" b="0" smtClean="0">
                <a:latin typeface="Times New Roman" pitchFamily="18" charset="0"/>
              </a:rPr>
              <a:pPr/>
              <a:t>8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40A738D6-B345-4756-9FCD-201061BF1C07}" type="slidenum">
              <a:rPr lang="en-US" sz="1200" b="0" smtClean="0">
                <a:latin typeface="Times New Roman" pitchFamily="18" charset="0"/>
              </a:rPr>
              <a:pPr/>
              <a:t>9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A47BB9ED-FF7A-409A-8760-C8DE1A07F086}" type="slidenum">
              <a:rPr lang="en-US" sz="1200" b="0" smtClean="0">
                <a:latin typeface="Times New Roman" pitchFamily="18" charset="0"/>
              </a:rPr>
              <a:pPr/>
              <a:t>10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9DD08EB4-2C5C-4D01-A950-0F47CB71D6A1}" type="slidenum">
              <a:rPr lang="en-US" sz="1200" b="0" smtClean="0">
                <a:latin typeface="Times New Roman" pitchFamily="18" charset="0"/>
              </a:rPr>
              <a:pPr/>
              <a:t>11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852124E4-6546-479C-B3AD-C99520E8132D}" type="slidenum">
              <a:rPr lang="en-US" sz="1200" b="0" smtClean="0">
                <a:latin typeface="Times New Roman" pitchFamily="18" charset="0"/>
              </a:rPr>
              <a:pPr/>
              <a:t>12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64E5B1C2-B9A4-4B65-AEE7-E2100BD8D616}" type="slidenum">
              <a:rPr lang="en-US" sz="1200" b="0" smtClean="0">
                <a:latin typeface="Times New Roman" pitchFamily="18" charset="0"/>
              </a:rPr>
              <a:pPr/>
              <a:t>13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38C20FAB-EC1A-4A25-AA19-C2543D276518}" type="slidenum">
              <a:rPr lang="en-US" sz="1200" b="0" smtClean="0">
                <a:latin typeface="Times New Roman" pitchFamily="18" charset="0"/>
              </a:rPr>
              <a:pPr/>
              <a:t>14</a:t>
            </a:fld>
            <a:endParaRPr lang="en-US" sz="1200" b="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" name="Picture 11" descr="C:\My Documents\bits\Facban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6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300A799-904F-48E6-AB8E-3AD59D9A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7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8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304800"/>
            <a:ext cx="17716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625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2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9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33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9050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9050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3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0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5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505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99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33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02F34"/>
            </a:gs>
            <a:gs pos="100000">
              <a:srgbClr val="46667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905000"/>
            <a:ext cx="7086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e.org/foia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doj.gov/04foia/index.html" TargetMode="External"/><Relationship Id="rId4" Type="http://schemas.openxmlformats.org/officeDocument/2006/relationships/hyperlink" Target="http://www.rcfp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.state.ma.us/arc/arcpdf/MA_Municipal_Records_Retention_Manual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1"/>
          <p:cNvSpPr>
            <a:spLocks noChangeArrowheads="1"/>
          </p:cNvSpPr>
          <p:nvPr/>
        </p:nvSpPr>
        <p:spPr bwMode="auto">
          <a:xfrm>
            <a:off x="457200" y="3581400"/>
            <a:ext cx="81534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Getting to Yes</a:t>
            </a:r>
          </a:p>
          <a:p>
            <a:pPr algn="ctr" eaLnBrk="0" hangingPunct="0"/>
            <a:endParaRPr lang="en-US" b="0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/>
            <a:r>
              <a:rPr lang="en-US" b="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IRE 2012</a:t>
            </a:r>
          </a:p>
          <a:p>
            <a:pPr algn="ctr" eaLnBrk="0" hangingPunct="0"/>
            <a:r>
              <a:rPr lang="en-US" b="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Jennifer LaFleur, </a:t>
            </a:r>
            <a:r>
              <a:rPr lang="en-US" b="0" dirty="0" err="1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ProPublica</a:t>
            </a:r>
            <a:endParaRPr lang="en-US" b="0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/>
            <a:endParaRPr lang="en-US" sz="3600" b="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028" name="Picture 4" descr="http://userserve-ak.last.fm/serve/252/33995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7284"/>
            <a:ext cx="3048000" cy="301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dc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891540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96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143000" y="1219200"/>
            <a:ext cx="6477000" cy="3581400"/>
          </a:xfrm>
          <a:prstGeom prst="wedgeRoundRectCallout">
            <a:avLst>
              <a:gd name="adj1" fmla="val 60856"/>
              <a:gd name="adj2" fmla="val -583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bg2"/>
                </a:solidFill>
                <a:latin typeface="Comic Sans MS" pitchFamily="66" charset="0"/>
              </a:rPr>
              <a:t>That will cost $25,000.</a:t>
            </a:r>
          </a:p>
        </p:txBody>
      </p:sp>
    </p:spTree>
    <p:extLst>
      <p:ext uri="{BB962C8B-B14F-4D97-AF65-F5344CB8AC3E}">
        <p14:creationId xmlns:p14="http://schemas.microsoft.com/office/powerpoint/2010/main" val="23393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igb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529513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4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066800" y="1219200"/>
            <a:ext cx="6553200" cy="4648200"/>
          </a:xfrm>
          <a:prstGeom prst="wedgeRoundRectCallout">
            <a:avLst>
              <a:gd name="adj1" fmla="val 60731"/>
              <a:gd name="adj2" fmla="val -5645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05000" y="1905000"/>
            <a:ext cx="4953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We have processed your request. The labor cost for the request is as follows.</a:t>
            </a:r>
          </a:p>
          <a:p>
            <a:pPr eaLnBrk="1" hangingPunct="1"/>
            <a:endParaRPr lang="en-US" sz="200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000" u="sng">
                <a:solidFill>
                  <a:schemeClr val="bg1"/>
                </a:solidFill>
                <a:latin typeface="Comic Sans MS" pitchFamily="66" charset="0"/>
              </a:rPr>
              <a:t>Item</a:t>
            </a:r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 			 </a:t>
            </a:r>
            <a:r>
              <a:rPr lang="en-US" sz="2000" u="sng">
                <a:solidFill>
                  <a:schemeClr val="bg1"/>
                </a:solidFill>
                <a:latin typeface="Comic Sans MS" pitchFamily="66" charset="0"/>
              </a:rPr>
              <a:t># of hours</a:t>
            </a:r>
          </a:p>
          <a:p>
            <a:pPr eaLnBrk="1" hangingPunct="1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RESEARCH           		20</a:t>
            </a:r>
          </a:p>
          <a:p>
            <a:pPr eaLnBrk="1" hangingPunct="1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CREATING FILES		 6</a:t>
            </a:r>
          </a:p>
          <a:p>
            <a:pPr eaLnBrk="1" hangingPunct="1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CODING			24</a:t>
            </a:r>
          </a:p>
          <a:p>
            <a:pPr eaLnBrk="1" hangingPunct="1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TESTING			 4    </a:t>
            </a:r>
          </a:p>
          <a:p>
            <a:pPr eaLnBrk="1" hangingPunct="1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Total (54 X$72)  =   	 $3,888.00 </a:t>
            </a:r>
          </a:p>
        </p:txBody>
      </p:sp>
    </p:spTree>
    <p:extLst>
      <p:ext uri="{BB962C8B-B14F-4D97-AF65-F5344CB8AC3E}">
        <p14:creationId xmlns:p14="http://schemas.microsoft.com/office/powerpoint/2010/main" val="24727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3400" y="1143000"/>
            <a:ext cx="79248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111.67. Estimates and Waivers of Public Information Charges</a:t>
            </a:r>
          </a:p>
          <a:p>
            <a:pPr eaLnBrk="0" hangingPunct="0"/>
            <a:r>
              <a:rPr lang="en-US" b="0">
                <a:latin typeface="Times New Roman" pitchFamily="18" charset="0"/>
              </a:rPr>
              <a:t> (a) A governmental body is required to provide a requestor with an itemized statement of estimated charges if charges for copies of public information will exceed $40, or if a charge in accordance with §111.65 of this title (relating to Access to Information Where Copies Are Not Requested) will exceed $40 for making public information available for inspection. </a:t>
            </a:r>
            <a:r>
              <a:rPr lang="en-US" sz="2800" b="0">
                <a:solidFill>
                  <a:schemeClr val="folHlink"/>
                </a:solidFill>
                <a:latin typeface="Times New Roman" pitchFamily="18" charset="0"/>
              </a:rPr>
              <a:t>A governmental body that fails to provide the required statement may not collect more than $40.</a:t>
            </a:r>
            <a:r>
              <a:rPr lang="en-US" b="0">
                <a:latin typeface="Times New Roman" pitchFamily="18" charset="0"/>
              </a:rPr>
              <a:t> The itemized statement must be provided free of charge and must contain the following information</a:t>
            </a:r>
            <a:r>
              <a:rPr lang="en-US" sz="2000">
                <a:latin typeface="Times New Roman" pitchFamily="18" charset="0"/>
              </a:rPr>
              <a:t>: </a:t>
            </a:r>
            <a:endParaRPr lang="en-US" sz="2000" b="0">
              <a:latin typeface="Times New Roman" pitchFamily="18" charset="0"/>
            </a:endParaRPr>
          </a:p>
          <a:p>
            <a:pPr eaLnBrk="0" hangingPunct="0"/>
            <a:endParaRPr lang="en-US" sz="20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143000" y="1295400"/>
            <a:ext cx="6477000" cy="3581400"/>
          </a:xfrm>
          <a:prstGeom prst="wedgeRoundRectCallout">
            <a:avLst>
              <a:gd name="adj1" fmla="val 58602"/>
              <a:gd name="adj2" fmla="val 9033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bg2"/>
                </a:solidFill>
                <a:latin typeface="Comic Sans MS" pitchFamily="66" charset="0"/>
              </a:rPr>
              <a:t>We only keep the information for 7 days</a:t>
            </a:r>
          </a:p>
        </p:txBody>
      </p:sp>
    </p:spTree>
    <p:extLst>
      <p:ext uri="{BB962C8B-B14F-4D97-AF65-F5344CB8AC3E}">
        <p14:creationId xmlns:p14="http://schemas.microsoft.com/office/powerpoint/2010/main" val="21696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0010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8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143000" y="1295400"/>
            <a:ext cx="6477000" cy="3581400"/>
          </a:xfrm>
          <a:prstGeom prst="wedgeRoundRectCallout">
            <a:avLst>
              <a:gd name="adj1" fmla="val 58602"/>
              <a:gd name="adj2" fmla="val 9033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bg2"/>
                </a:solidFill>
                <a:latin typeface="Comic Sans MS" pitchFamily="66" charset="0"/>
              </a:rPr>
              <a:t>That uses proprietary software.</a:t>
            </a:r>
          </a:p>
        </p:txBody>
      </p:sp>
    </p:spTree>
    <p:extLst>
      <p:ext uri="{BB962C8B-B14F-4D97-AF65-F5344CB8AC3E}">
        <p14:creationId xmlns:p14="http://schemas.microsoft.com/office/powerpoint/2010/main" val="192576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isdpropriet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705725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8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143000" y="1295400"/>
            <a:ext cx="6477000" cy="3581400"/>
          </a:xfrm>
          <a:prstGeom prst="wedgeRoundRectCallout">
            <a:avLst>
              <a:gd name="adj1" fmla="val 58602"/>
              <a:gd name="adj2" fmla="val 9033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bg2"/>
                </a:solidFill>
                <a:latin typeface="Comic Sans MS" pitchFamily="66" charset="0"/>
              </a:rPr>
              <a:t>We don’t keep that on computer</a:t>
            </a:r>
          </a:p>
        </p:txBody>
      </p:sp>
    </p:spTree>
    <p:extLst>
      <p:ext uri="{BB962C8B-B14F-4D97-AF65-F5344CB8AC3E}">
        <p14:creationId xmlns:p14="http://schemas.microsoft.com/office/powerpoint/2010/main" val="17239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6324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Maiandra GD" pitchFamily="34" charset="0"/>
              </a:rPr>
              <a:t>Just another way of saying no</a:t>
            </a:r>
            <a:endParaRPr lang="en-US" smtClean="0">
              <a:latin typeface="Maiandra GD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09800" y="1905000"/>
            <a:ext cx="6705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Huge costs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Delay tactics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“</a:t>
            </a: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Oh, </a:t>
            </a: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you silly little journalist”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Sending you the wrong thing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“Your request was unclear”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HIPAA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Privacy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Privatization</a:t>
            </a:r>
          </a:p>
          <a:p>
            <a:pPr marL="609600" indent="-609600" eaLnBrk="1" hangingPunct="1">
              <a:buClr>
                <a:srgbClr val="969696"/>
              </a:buClr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  <a:latin typeface="Maiandra GD" pitchFamily="34" charset="0"/>
            </a:endParaRPr>
          </a:p>
          <a:p>
            <a:pPr marL="609600" indent="-609600" eaLnBrk="1" hangingPunct="1">
              <a:buClr>
                <a:srgbClr val="969696"/>
              </a:buClr>
            </a:pPr>
            <a:endParaRPr lang="en-US" dirty="0" smtClean="0">
              <a:solidFill>
                <a:srgbClr val="FFFFFF"/>
              </a:solidFill>
              <a:latin typeface="Maiandra GD" pitchFamily="34" charset="0"/>
            </a:endParaRPr>
          </a:p>
          <a:p>
            <a:pPr marL="609600" indent="-609600" eaLnBrk="1" hangingPunct="1">
              <a:buClr>
                <a:srgbClr val="969696"/>
              </a:buClr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  <a:latin typeface="Maiandra GD" pitchFamily="34" charset="0"/>
            </a:endParaRPr>
          </a:p>
        </p:txBody>
      </p:sp>
      <p:pic>
        <p:nvPicPr>
          <p:cNvPr id="6" name="Picture 6" descr="r?t=a&amp;d=us&amp;s=a&amp;c=p&amp;ti=1&amp;ai=30752&amp;l=dir&amp;o=0&amp;sv=0a300517&amp;ip=4cbbed63&amp;u=http%3A%2F%2Fhahacomi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3812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5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143000" y="1295400"/>
            <a:ext cx="6477000" cy="3581400"/>
          </a:xfrm>
          <a:prstGeom prst="wedgeRoundRectCallout">
            <a:avLst>
              <a:gd name="adj1" fmla="val 58602"/>
              <a:gd name="adj2" fmla="val 9033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bg2"/>
                </a:solidFill>
                <a:latin typeface="Comic Sans MS" pitchFamily="66" charset="0"/>
              </a:rPr>
              <a:t>Okay, we do, but it’s a lot of files</a:t>
            </a:r>
          </a:p>
        </p:txBody>
      </p:sp>
    </p:spTree>
    <p:extLst>
      <p:ext uri="{BB962C8B-B14F-4D97-AF65-F5344CB8AC3E}">
        <p14:creationId xmlns:p14="http://schemas.microsoft.com/office/powerpoint/2010/main" val="4126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1219200" y="1143000"/>
            <a:ext cx="6477000" cy="3581400"/>
          </a:xfrm>
          <a:prstGeom prst="wedgeRoundRectCallout">
            <a:avLst>
              <a:gd name="adj1" fmla="val -62843"/>
              <a:gd name="adj2" fmla="val 737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bg2"/>
                </a:solidFill>
                <a:latin typeface="Comic Sans MS" pitchFamily="66" charset="0"/>
              </a:rPr>
              <a:t>That information is protected by law</a:t>
            </a:r>
          </a:p>
        </p:txBody>
      </p:sp>
    </p:spTree>
    <p:extLst>
      <p:ext uri="{BB962C8B-B14F-4D97-AF65-F5344CB8AC3E}">
        <p14:creationId xmlns:p14="http://schemas.microsoft.com/office/powerpoint/2010/main" val="33672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94848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5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4582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7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554355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73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6106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3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76800"/>
            <a:ext cx="3200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3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7848600" cy="5562600"/>
          </a:xfrm>
        </p:spPr>
        <p:txBody>
          <a:bodyPr/>
          <a:lstStyle/>
          <a:p>
            <a:pPr marL="609600" indent="-609600" eaLnBrk="1" hangingPunct="1">
              <a:buClr>
                <a:srgbClr val="969696"/>
              </a:buClr>
              <a:buFont typeface="Wingdings" pitchFamily="2" charset="2"/>
              <a:buNone/>
            </a:pPr>
            <a:r>
              <a:rPr lang="en-US" sz="2800" dirty="0" smtClean="0">
                <a:solidFill>
                  <a:srgbClr val="FFFFFF"/>
                </a:solidFill>
                <a:latin typeface="Maiandra GD" pitchFamily="34" charset="0"/>
                <a:cs typeface="Times New Roman" pitchFamily="18" charset="0"/>
              </a:rPr>
              <a:t>Resources:</a:t>
            </a:r>
            <a:endParaRPr lang="en-US" sz="2800" dirty="0" smtClean="0">
              <a:solidFill>
                <a:srgbClr val="FFFFFF"/>
              </a:solidFill>
              <a:latin typeface="Maiandra G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sz="2800" dirty="0" smtClean="0">
                <a:solidFill>
                  <a:srgbClr val="FFFFFF"/>
                </a:solidFill>
                <a:latin typeface="Maiandra GD" pitchFamily="34" charset="0"/>
                <a:cs typeface="Times New Roman" pitchFamily="18" charset="0"/>
              </a:rPr>
              <a:t>Investigative Reporters and Editors – </a:t>
            </a:r>
            <a:r>
              <a:rPr lang="en-US" sz="2800" dirty="0" smtClean="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  <a:hlinkClick r:id="rId3"/>
              </a:rPr>
              <a:t>www.ire.org/foia</a:t>
            </a:r>
            <a:endParaRPr lang="en-US" sz="2800" dirty="0" smtClean="0">
              <a:solidFill>
                <a:srgbClr val="FFFFFF"/>
              </a:solidFill>
              <a:latin typeface="Maiandra G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sz="2800" dirty="0" smtClean="0">
                <a:solidFill>
                  <a:srgbClr val="FFFFFF"/>
                </a:solidFill>
                <a:latin typeface="Maiandra GD" pitchFamily="34" charset="0"/>
                <a:cs typeface="Times New Roman" pitchFamily="18" charset="0"/>
              </a:rPr>
              <a:t>The Reporters Committee for Freedom of the Press: </a:t>
            </a:r>
            <a:r>
              <a:rPr lang="en-US" sz="2800" dirty="0" smtClean="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  <a:hlinkClick r:id="rId4"/>
              </a:rPr>
              <a:t>www.rcfp.org</a:t>
            </a:r>
            <a:r>
              <a:rPr lang="en-US" sz="2800" dirty="0" smtClean="0">
                <a:solidFill>
                  <a:srgbClr val="FFFFFF"/>
                </a:solidFill>
                <a:latin typeface="Maiandra GD" pitchFamily="34" charset="0"/>
                <a:cs typeface="Times New Roman" pitchFamily="18" charset="0"/>
              </a:rPr>
              <a:t>  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sz="2800" dirty="0" smtClean="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</a:rPr>
              <a:t>Justice Department’s FOIA page (includes links to FOIA officials and annual reports) -- </a:t>
            </a:r>
            <a:r>
              <a:rPr lang="en-US" sz="2800" u="sng" dirty="0" smtClean="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  <a:hlinkClick r:id="rId5"/>
              </a:rPr>
              <a:t>http://www.usdoj.gov/04foia/index.html</a:t>
            </a:r>
            <a:endParaRPr lang="en-US" sz="2800" u="sng" dirty="0" smtClean="0">
              <a:solidFill>
                <a:srgbClr val="FFFFFF"/>
              </a:solidFill>
              <a:latin typeface="Maiandra G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sz="2800" dirty="0" smtClean="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</a:rPr>
              <a:t>A copy of this presentation will be available at www.jenster.com/nicar2012</a:t>
            </a:r>
          </a:p>
        </p:txBody>
      </p:sp>
    </p:spTree>
    <p:extLst>
      <p:ext uri="{BB962C8B-B14F-4D97-AF65-F5344CB8AC3E}">
        <p14:creationId xmlns:p14="http://schemas.microsoft.com/office/powerpoint/2010/main" val="24994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6324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Maiandra GD" pitchFamily="34" charset="0"/>
              </a:rPr>
              <a:t>Turning No into Yes</a:t>
            </a:r>
            <a:endParaRPr lang="en-US" dirty="0" smtClean="0">
              <a:latin typeface="Maiandra GD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43200" y="1295400"/>
            <a:ext cx="6172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Know the law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Do your homework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Be persistent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Appeal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Who else has the same records?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Check retention schedules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b="0" dirty="0" smtClean="0">
                <a:solidFill>
                  <a:srgbClr val="FFFFFF"/>
                </a:solidFill>
                <a:latin typeface="Maiandra GD" pitchFamily="34" charset="0"/>
              </a:rPr>
              <a:t>Ask for record layout for electronic records</a:t>
            </a:r>
          </a:p>
          <a:p>
            <a:pPr marL="609600" indent="-609600" eaLnBrk="1" hangingPunct="1">
              <a:buClr>
                <a:srgbClr val="969696"/>
              </a:buClr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  <a:latin typeface="Maiandra GD" pitchFamily="34" charset="0"/>
            </a:endParaRPr>
          </a:p>
          <a:p>
            <a:pPr marL="609600" indent="-609600" eaLnBrk="1" hangingPunct="1">
              <a:buClr>
                <a:srgbClr val="969696"/>
              </a:buClr>
            </a:pPr>
            <a:endParaRPr lang="en-US" dirty="0" smtClean="0">
              <a:solidFill>
                <a:srgbClr val="FFFFFF"/>
              </a:solidFill>
              <a:latin typeface="Maiandra GD" pitchFamily="34" charset="0"/>
            </a:endParaRPr>
          </a:p>
          <a:p>
            <a:pPr marL="609600" indent="-609600" eaLnBrk="1" hangingPunct="1">
              <a:buClr>
                <a:srgbClr val="969696"/>
              </a:buClr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  <a:latin typeface="Maiandra GD" pitchFamily="34" charset="0"/>
            </a:endParaRPr>
          </a:p>
        </p:txBody>
      </p:sp>
      <p:pic>
        <p:nvPicPr>
          <p:cNvPr id="2050" name="Picture 2" descr="http://mypetjawa.mu.nu/archives/fif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8600"/>
            <a:ext cx="24574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5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5781675" cy="533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34200" y="1828801"/>
            <a:ext cx="205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Massachusetts municipal </a:t>
            </a:r>
            <a:r>
              <a:rPr lang="en-US" sz="2000" dirty="0"/>
              <a:t>records retention: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www.sec.state.ma.us/arc/arcpdf/MA_Municipal_Records_Retention_Manual.pdf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40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-533400"/>
            <a:ext cx="5867400" cy="1524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State records laws</a:t>
            </a:r>
            <a:endParaRPr lang="en-US" smtClean="0">
              <a:latin typeface="Comic Sans MS" pitchFamily="66" charset="0"/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6705600" cy="5105400"/>
          </a:xfrm>
        </p:spPr>
        <p:txBody>
          <a:bodyPr/>
          <a:lstStyle/>
          <a:p>
            <a:pPr marL="609600" indent="-609600" eaLnBrk="1" hangingPunct="1">
              <a:buClr>
                <a:srgbClr val="969696"/>
              </a:buClr>
            </a:pP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Many are similar to FOIA – but differ as what organizations are covered, exemptions and procedures.</a:t>
            </a:r>
          </a:p>
          <a:p>
            <a:pPr marL="609600" indent="-609600" eaLnBrk="1" hangingPunct="1">
              <a:buClr>
                <a:srgbClr val="969696"/>
              </a:buClr>
            </a:pP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Some states have an administrative appeal process.</a:t>
            </a:r>
          </a:p>
          <a:p>
            <a:pPr marL="990600" lvl="1" indent="-533400" eaLnBrk="1" hangingPunct="1">
              <a:buClr>
                <a:srgbClr val="969696"/>
              </a:buClr>
            </a:pPr>
            <a:r>
              <a:rPr lang="en-US" sz="2400" dirty="0" smtClean="0">
                <a:solidFill>
                  <a:srgbClr val="FFFFFF"/>
                </a:solidFill>
                <a:latin typeface="Comic Sans MS" pitchFamily="66" charset="0"/>
              </a:rPr>
              <a:t>TX – Required to go to AG</a:t>
            </a:r>
          </a:p>
          <a:p>
            <a:pPr marL="990600" lvl="1" indent="-533400" eaLnBrk="1" hangingPunct="1">
              <a:buClr>
                <a:srgbClr val="969696"/>
              </a:buClr>
            </a:pPr>
            <a:r>
              <a:rPr lang="en-US" sz="2400" dirty="0" smtClean="0">
                <a:solidFill>
                  <a:srgbClr val="FFFFFF"/>
                </a:solidFill>
                <a:latin typeface="Comic Sans MS" pitchFamily="66" charset="0"/>
              </a:rPr>
              <a:t>MO – Rep must ask for ruling</a:t>
            </a:r>
          </a:p>
          <a:p>
            <a:pPr marL="990600" lvl="1" indent="-533400" eaLnBrk="1" hangingPunct="1">
              <a:buClr>
                <a:srgbClr val="969696"/>
              </a:buClr>
            </a:pPr>
            <a:r>
              <a:rPr lang="en-US" sz="2400" dirty="0" smtClean="0">
                <a:solidFill>
                  <a:srgbClr val="FFFFFF"/>
                </a:solidFill>
                <a:latin typeface="Comic Sans MS" pitchFamily="66" charset="0"/>
              </a:rPr>
              <a:t>CA – Good luck</a:t>
            </a:r>
          </a:p>
          <a:p>
            <a:pPr marL="609600" indent="-609600" eaLnBrk="1" hangingPunct="1">
              <a:buClr>
                <a:srgbClr val="969696"/>
              </a:buClr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8196" name="Picture 6" descr="http://www.a1touristguide.com/maps/map_us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905000"/>
            <a:ext cx="6324600" cy="14478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Maiandra GD" pitchFamily="34" charset="0"/>
              </a:rPr>
              <a:t>Negotiating: Some examples</a:t>
            </a:r>
            <a:endParaRPr lang="en-US" smtClean="0">
              <a:latin typeface="Maiandra GD" pitchFamily="34" charset="0"/>
            </a:endParaRPr>
          </a:p>
        </p:txBody>
      </p:sp>
      <p:pic>
        <p:nvPicPr>
          <p:cNvPr id="300039" name="003_Jen3_003_p1_2008_03_11_02_01 (1).mp3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229100" y="339090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94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0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817" fill="hold"/>
                                        <p:tgtEl>
                                          <p:spTgt spid="3000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3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003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143000" y="1219200"/>
            <a:ext cx="6477000" cy="3581400"/>
          </a:xfrm>
          <a:prstGeom prst="wedgeRoundRectCallout">
            <a:avLst>
              <a:gd name="adj1" fmla="val -63310"/>
              <a:gd name="adj2" fmla="val -6728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828800" y="1905000"/>
            <a:ext cx="4800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bg2"/>
                </a:solidFill>
                <a:latin typeface="Comic Sans MS" pitchFamily="66" charset="0"/>
              </a:rPr>
              <a:t>Our database is on a mainframe and it’s very complicated, Missy</a:t>
            </a:r>
          </a:p>
        </p:txBody>
      </p:sp>
    </p:spTree>
    <p:extLst>
      <p:ext uri="{BB962C8B-B14F-4D97-AF65-F5344CB8AC3E}">
        <p14:creationId xmlns:p14="http://schemas.microsoft.com/office/powerpoint/2010/main" val="10057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ainf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9154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77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143000" y="1219200"/>
            <a:ext cx="6477000" cy="3581400"/>
          </a:xfrm>
          <a:prstGeom prst="wedgeRoundRectCallout">
            <a:avLst>
              <a:gd name="adj1" fmla="val -44926"/>
              <a:gd name="adj2" fmla="val 8063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bg2"/>
                </a:solidFill>
                <a:latin typeface="Comic Sans MS" pitchFamily="66" charset="0"/>
              </a:rPr>
              <a:t>We don’t have the authority to do that</a:t>
            </a:r>
          </a:p>
        </p:txBody>
      </p:sp>
    </p:spTree>
    <p:extLst>
      <p:ext uri="{BB962C8B-B14F-4D97-AF65-F5344CB8AC3E}">
        <p14:creationId xmlns:p14="http://schemas.microsoft.com/office/powerpoint/2010/main" val="15344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2473</TotalTime>
  <Words>278</Words>
  <Application>Microsoft Office PowerPoint</Application>
  <PresentationFormat>On-screen Show (4:3)</PresentationFormat>
  <Paragraphs>76</Paragraphs>
  <Slides>27</Slides>
  <Notes>22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Factory</vt:lpstr>
      <vt:lpstr>PowerPoint Presentation</vt:lpstr>
      <vt:lpstr>Just another way of saying no</vt:lpstr>
      <vt:lpstr>Turning No into Yes</vt:lpstr>
      <vt:lpstr>PowerPoint Presentation</vt:lpstr>
      <vt:lpstr>State records laws</vt:lpstr>
      <vt:lpstr>Negotiating: Some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Pulitzer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Pulitzer Publishing Company</dc:creator>
  <cp:lastModifiedBy>Jennifer LaFleur</cp:lastModifiedBy>
  <cp:revision>153</cp:revision>
  <dcterms:created xsi:type="dcterms:W3CDTF">2000-05-01T16:49:35Z</dcterms:created>
  <dcterms:modified xsi:type="dcterms:W3CDTF">2012-06-10T17:42:31Z</dcterms:modified>
</cp:coreProperties>
</file>